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88" r:id="rId2"/>
    <p:sldMasterId id="2147483812" r:id="rId3"/>
    <p:sldMasterId id="2147484065" r:id="rId4"/>
  </p:sldMasterIdLst>
  <p:notesMasterIdLst>
    <p:notesMasterId r:id="rId17"/>
  </p:notesMasterIdLst>
  <p:handoutMasterIdLst>
    <p:handoutMasterId r:id="rId18"/>
  </p:handoutMasterIdLst>
  <p:sldIdLst>
    <p:sldId id="896" r:id="rId5"/>
    <p:sldId id="897" r:id="rId6"/>
    <p:sldId id="1202" r:id="rId7"/>
    <p:sldId id="1166" r:id="rId8"/>
    <p:sldId id="1170" r:id="rId9"/>
    <p:sldId id="904" r:id="rId10"/>
    <p:sldId id="1572" r:id="rId11"/>
    <p:sldId id="1368" r:id="rId12"/>
    <p:sldId id="1587" r:id="rId13"/>
    <p:sldId id="1566" r:id="rId14"/>
    <p:sldId id="1349" r:id="rId15"/>
    <p:sldId id="971" r:id="rId16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97E60A"/>
    <a:srgbClr val="CCFF33"/>
    <a:srgbClr val="7EEA9F"/>
    <a:srgbClr val="FF9933"/>
    <a:srgbClr val="90C5D8"/>
    <a:srgbClr val="8BC2DD"/>
    <a:srgbClr val="FFCC00"/>
    <a:srgbClr val="FFFF66"/>
    <a:srgbClr val="92D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32" autoAdjust="0"/>
    <p:restoredTop sz="95632" autoAdjust="0"/>
  </p:normalViewPr>
  <p:slideViewPr>
    <p:cSldViewPr>
      <p:cViewPr>
        <p:scale>
          <a:sx n="94" d="100"/>
          <a:sy n="94" d="100"/>
        </p:scale>
        <p:origin x="-533" y="2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118801614635432E-4"/>
          <c:y val="0"/>
          <c:w val="0.9905761683966953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27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13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elete val="1"/>
          </c:dLbls>
          <c:cat>
            <c:strRef>
              <c:f>Лист1!$A$2:$A$7</c:f>
              <c:strCache>
                <c:ptCount val="5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Единый сельскохозяйственный налог</c:v>
                </c:pt>
                <c:pt idx="3">
                  <c:v>Неналоговые доходы</c:v>
                </c:pt>
                <c:pt idx="4">
                  <c:v>Остальные налоговые доходы 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58.128912440215394</c:v>
                </c:pt>
                <c:pt idx="1">
                  <c:v>35.79259854150682</c:v>
                </c:pt>
                <c:pt idx="2">
                  <c:v>5.0911020443284407</c:v>
                </c:pt>
                <c:pt idx="3">
                  <c:v>0.23304340343756944</c:v>
                </c:pt>
                <c:pt idx="4">
                  <c:v>0.75434357051176326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7400925158795914E-2"/>
          <c:w val="0.95759099872742637"/>
          <c:h val="0.707921240679370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invertIfNegative val="0"/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8 106,6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8 600,0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23269397033396E-2"/>
                  <c:y val="-6.05751029872042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8 900,0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
2020</c:v>
                </c:pt>
                <c:pt idx="1">
                  <c:v>
2021</c:v>
                </c:pt>
                <c:pt idx="2">
                  <c:v>
2022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8106.6</c:v>
                </c:pt>
                <c:pt idx="1">
                  <c:v>8600</c:v>
                </c:pt>
                <c:pt idx="2">
                  <c:v>8900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004672"/>
        <c:axId val="43006208"/>
        <c:axId val="0"/>
      </c:bar3DChart>
      <c:catAx>
        <c:axId val="43004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43006208"/>
        <c:crosses val="autoZero"/>
        <c:auto val="1"/>
        <c:lblAlgn val="ctr"/>
        <c:lblOffset val="100"/>
        <c:noMultiLvlLbl val="0"/>
      </c:catAx>
      <c:valAx>
        <c:axId val="43006208"/>
        <c:scaling>
          <c:orientation val="minMax"/>
          <c:min val="25000"/>
        </c:scaling>
        <c:delete val="1"/>
        <c:axPos val="l"/>
        <c:numFmt formatCode="#,##0.0" sourceLinked="1"/>
        <c:majorTickMark val="out"/>
        <c:minorTickMark val="none"/>
        <c:tickLblPos val="none"/>
        <c:crossAx val="43004672"/>
        <c:crosses val="autoZero"/>
        <c:crossBetween val="between"/>
        <c:majorUnit val="5000"/>
      </c:valAx>
      <c:spPr>
        <a:noFill/>
        <a:ln w="25405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046161537606978E-2"/>
                  <c:y val="-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046161537606978E-2"/>
                  <c:y val="-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4483549446886857E-3"/>
                  <c:y val="-5.4590495235979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16007.1</c:v>
                </c:pt>
                <c:pt idx="1">
                  <c:v>14170.1</c:v>
                </c:pt>
                <c:pt idx="2">
                  <c:v>14677.8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223680"/>
        <c:axId val="43233664"/>
        <c:axId val="0"/>
      </c:bar3DChart>
      <c:catAx>
        <c:axId val="4322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233664"/>
        <c:crosses val="autoZero"/>
        <c:auto val="1"/>
        <c:lblAlgn val="ctr"/>
        <c:lblOffset val="100"/>
        <c:noMultiLvlLbl val="0"/>
      </c:catAx>
      <c:valAx>
        <c:axId val="4323366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43223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dirty="0">
            <a:latin typeface="Arial Black" pitchFamily="34" charset="0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dirty="0">
            <a:latin typeface="Arial Black" pitchFamily="34" charset="0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971F98B7-9F0E-4CBF-9E52-F758B7AF539C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dirty="0">
            <a:latin typeface="Arial Black" pitchFamily="34" charset="0"/>
          </a:endParaRPr>
        </a:p>
      </dgm:t>
    </dgm:pt>
    <dgm:pt modelId="{03C9B6BD-1F14-43AB-8931-58CC8047476B}" type="parTrans" cxnId="{5E1C4784-6B0A-470C-AA72-37735BD917F0}">
      <dgm:prSet/>
      <dgm:spPr/>
      <dgm:t>
        <a:bodyPr/>
        <a:lstStyle/>
        <a:p>
          <a:endParaRPr lang="ru-RU"/>
        </a:p>
      </dgm:t>
    </dgm:pt>
    <dgm:pt modelId="{39C6AF87-AFF4-4988-9CE4-58C3DFCADBFC}" type="sibTrans" cxnId="{5E1C4784-6B0A-470C-AA72-37735BD917F0}">
      <dgm:prSet/>
      <dgm:spPr/>
      <dgm:t>
        <a:bodyPr/>
        <a:lstStyle/>
        <a:p>
          <a:endParaRPr lang="ru-RU"/>
        </a:p>
      </dgm:t>
    </dgm:pt>
    <dgm:pt modelId="{10CEFBB7-6C13-42BB-A72E-9CE8C4450081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инвестирование </a:t>
          </a:r>
          <a:br>
            <a:rPr lang="ru-RU" sz="1200" dirty="0" smtClean="0">
              <a:latin typeface="Arial Black" pitchFamily="34" charset="0"/>
            </a:rPr>
          </a:br>
          <a:r>
            <a:rPr lang="ru-RU" sz="1200" dirty="0" smtClean="0">
              <a:latin typeface="Arial Black" pitchFamily="34" charset="0"/>
            </a:rPr>
            <a:t>в человеческий капитал</a:t>
          </a:r>
          <a:endParaRPr lang="ru-RU" sz="1200" dirty="0">
            <a:latin typeface="Arial Black" pitchFamily="34" charset="0"/>
          </a:endParaRPr>
        </a:p>
      </dgm:t>
    </dgm:pt>
    <dgm:pt modelId="{CE1ADD2A-B7FD-478F-A426-66139ECBA903}" type="parTrans" cxnId="{CED1569C-B30C-4D4A-9BEF-D0C89A079BAC}">
      <dgm:prSet/>
      <dgm:spPr/>
      <dgm:t>
        <a:bodyPr/>
        <a:lstStyle/>
        <a:p>
          <a:endParaRPr lang="ru-RU"/>
        </a:p>
      </dgm:t>
    </dgm:pt>
    <dgm:pt modelId="{23A35882-F850-44CF-BF7E-76DE9BF961FC}" type="sibTrans" cxnId="{CED1569C-B30C-4D4A-9BEF-D0C89A079BAC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dirty="0">
            <a:latin typeface="Arial Black" pitchFamily="34" charset="0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5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5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5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5" custScaleX="91473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5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5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3B2BA9-1C97-483A-B23A-3ED1FDCF116F}" type="pres">
      <dgm:prSet presAssocID="{971F98B7-9F0E-4CBF-9E52-F758B7AF539C}" presName="compNode" presStyleCnt="0"/>
      <dgm:spPr/>
      <dgm:t>
        <a:bodyPr/>
        <a:lstStyle/>
        <a:p>
          <a:endParaRPr lang="ru-RU"/>
        </a:p>
      </dgm:t>
    </dgm:pt>
    <dgm:pt modelId="{A6261845-6FEC-4FCD-A320-DB13C9B75A59}" type="pres">
      <dgm:prSet presAssocID="{971F98B7-9F0E-4CBF-9E52-F758B7AF539C}" presName="bkgdShape" presStyleLbl="node1" presStyleIdx="2" presStyleCnt="5" custScaleX="122143"/>
      <dgm:spPr/>
      <dgm:t>
        <a:bodyPr/>
        <a:lstStyle/>
        <a:p>
          <a:endParaRPr lang="ru-RU"/>
        </a:p>
      </dgm:t>
    </dgm:pt>
    <dgm:pt modelId="{DD65257D-0571-4E29-A9BE-119458095260}" type="pres">
      <dgm:prSet presAssocID="{971F98B7-9F0E-4CBF-9E52-F758B7AF539C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08111-633B-4C1F-8C5C-7AB01EEC5F6A}" type="pres">
      <dgm:prSet presAssocID="{971F98B7-9F0E-4CBF-9E52-F758B7AF539C}" presName="invisiNode" presStyleLbl="node1" presStyleIdx="2" presStyleCnt="5"/>
      <dgm:spPr/>
      <dgm:t>
        <a:bodyPr/>
        <a:lstStyle/>
        <a:p>
          <a:endParaRPr lang="ru-RU"/>
        </a:p>
      </dgm:t>
    </dgm:pt>
    <dgm:pt modelId="{59BCE99C-652C-4BAC-91C1-A60B797A8CEA}" type="pres">
      <dgm:prSet presAssocID="{971F98B7-9F0E-4CBF-9E52-F758B7AF539C}" presName="imagNode" presStyleLbl="fgImgPlace1" presStyleIdx="2" presStyleCnt="5" custScaleX="84468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196D70-DB24-4DDC-9CF1-7DC9DF8BCFAE}" type="pres">
      <dgm:prSet presAssocID="{39C6AF87-AFF4-4988-9CE4-58C3DFCADB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3842D31-BF1C-4BCF-9C67-BBB3314ABE68}" type="pres">
      <dgm:prSet presAssocID="{10CEFBB7-6C13-42BB-A72E-9CE8C4450081}" presName="compNode" presStyleCnt="0"/>
      <dgm:spPr/>
      <dgm:t>
        <a:bodyPr/>
        <a:lstStyle/>
        <a:p>
          <a:endParaRPr lang="ru-RU"/>
        </a:p>
      </dgm:t>
    </dgm:pt>
    <dgm:pt modelId="{05BE1EB1-E929-4EA6-B09B-AEAAF45A936A}" type="pres">
      <dgm:prSet presAssocID="{10CEFBB7-6C13-42BB-A72E-9CE8C4450081}" presName="bkgdShape" presStyleLbl="node1" presStyleIdx="3" presStyleCnt="5" custScaleX="89976"/>
      <dgm:spPr/>
      <dgm:t>
        <a:bodyPr/>
        <a:lstStyle/>
        <a:p>
          <a:endParaRPr lang="ru-RU"/>
        </a:p>
      </dgm:t>
    </dgm:pt>
    <dgm:pt modelId="{2124DCEB-EDBD-415D-8E06-ED092037E12A}" type="pres">
      <dgm:prSet presAssocID="{10CEFBB7-6C13-42BB-A72E-9CE8C445008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6886E-6BD9-42B7-9C7E-82FEC5D3C11D}" type="pres">
      <dgm:prSet presAssocID="{10CEFBB7-6C13-42BB-A72E-9CE8C4450081}" presName="invisiNode" presStyleLbl="node1" presStyleIdx="3" presStyleCnt="5"/>
      <dgm:spPr/>
      <dgm:t>
        <a:bodyPr/>
        <a:lstStyle/>
        <a:p>
          <a:endParaRPr lang="ru-RU"/>
        </a:p>
      </dgm:t>
    </dgm:pt>
    <dgm:pt modelId="{2A289877-5F19-4A19-A468-00B4EBF5943F}" type="pres">
      <dgm:prSet presAssocID="{10CEFBB7-6C13-42BB-A72E-9CE8C4450081}" presName="imagNode" presStyleLbl="fgImgPlace1" presStyleIdx="3" presStyleCnt="5" custScaleX="79868" custScaleY="8258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7DEABC-75F1-441E-8920-4A84FA5ED8C1}" type="pres">
      <dgm:prSet presAssocID="{23A35882-F850-44CF-BF7E-76DE9BF961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4" presStyleCnt="5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4" presStyleCnt="5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4" presStyleCnt="5" custScaleX="85206" custScaleY="8258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8332E5F-80B5-4696-9341-FC12E92E475F}" type="presOf" srcId="{7D9F30EA-5AAD-4B4D-9B37-1898C8B1B1C4}" destId="{D7F1AC36-BB02-40D3-9EAC-6004F15E8D99}" srcOrd="0" destOrd="0" presId="urn:microsoft.com/office/officeart/2005/8/layout/hList7#1"/>
    <dgm:cxn modelId="{C928E7E6-0BF8-4F71-A9FC-BBD38D226D7F}" type="presOf" srcId="{10CEFBB7-6C13-42BB-A72E-9CE8C4450081}" destId="{05BE1EB1-E929-4EA6-B09B-AEAAF45A936A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A94C93C9-3529-469B-AE7A-BC6F9394CE20}" type="presOf" srcId="{E1C31608-5158-4EC9-9C62-26BAAF099A48}" destId="{D893FC16-622A-4AA0-9276-3766E5F1AA15}" srcOrd="0" destOrd="0" presId="urn:microsoft.com/office/officeart/2005/8/layout/hList7#1"/>
    <dgm:cxn modelId="{712029C1-EF2D-479C-B456-69290C1C58F5}" type="presOf" srcId="{971F98B7-9F0E-4CBF-9E52-F758B7AF539C}" destId="{DD65257D-0571-4E29-A9BE-119458095260}" srcOrd="1" destOrd="0" presId="urn:microsoft.com/office/officeart/2005/8/layout/hList7#1"/>
    <dgm:cxn modelId="{CED1569C-B30C-4D4A-9BEF-D0C89A079BAC}" srcId="{7D9F30EA-5AAD-4B4D-9B37-1898C8B1B1C4}" destId="{10CEFBB7-6C13-42BB-A72E-9CE8C4450081}" srcOrd="3" destOrd="0" parTransId="{CE1ADD2A-B7FD-478F-A426-66139ECBA903}" sibTransId="{23A35882-F850-44CF-BF7E-76DE9BF961FC}"/>
    <dgm:cxn modelId="{2B93680C-0B95-4792-A433-47E8D5550E4D}" type="presOf" srcId="{F0351681-504B-468A-A43A-35239C443A97}" destId="{01B5A3FF-8112-48C6-9524-2594DAB99429}" srcOrd="0" destOrd="0" presId="urn:microsoft.com/office/officeart/2005/8/layout/hList7#1"/>
    <dgm:cxn modelId="{D49A4A8E-E13A-48B9-A452-439EA4800B82}" srcId="{7D9F30EA-5AAD-4B4D-9B37-1898C8B1B1C4}" destId="{BE907F90-9D92-45A1-94F8-1DCBD5B9715F}" srcOrd="4" destOrd="0" parTransId="{03FA8934-805C-4CA4-B0FE-FC842D45AFE0}" sibTransId="{1C6C0DF2-B0CB-4D92-954A-55B02AC860DD}"/>
    <dgm:cxn modelId="{78C85F28-1B1D-4359-A154-ED450679EC47}" type="presOf" srcId="{BE907F90-9D92-45A1-94F8-1DCBD5B9715F}" destId="{272D07C4-E4A0-4649-AFF9-320ECA914488}" srcOrd="1" destOrd="0" presId="urn:microsoft.com/office/officeart/2005/8/layout/hList7#1"/>
    <dgm:cxn modelId="{BECFD384-8F7B-4534-81E9-340819B50C3E}" type="presOf" srcId="{23A35882-F850-44CF-BF7E-76DE9BF961FC}" destId="{477DEABC-75F1-441E-8920-4A84FA5ED8C1}" srcOrd="0" destOrd="0" presId="urn:microsoft.com/office/officeart/2005/8/layout/hList7#1"/>
    <dgm:cxn modelId="{0C50F168-71C7-4F70-A20E-91E981BE1C77}" type="presOf" srcId="{971F98B7-9F0E-4CBF-9E52-F758B7AF539C}" destId="{A6261845-6FEC-4FCD-A320-DB13C9B75A59}" srcOrd="0" destOrd="0" presId="urn:microsoft.com/office/officeart/2005/8/layout/hList7#1"/>
    <dgm:cxn modelId="{14B31CC8-2AFF-473F-8960-1A661774B261}" type="presOf" srcId="{914D76AC-028B-4257-BED1-2C2263772DDA}" destId="{E32018F6-38F3-4F68-9FD0-50FD7BED2859}" srcOrd="0" destOrd="0" presId="urn:microsoft.com/office/officeart/2005/8/layout/hList7#1"/>
    <dgm:cxn modelId="{19B7C5E6-1D5C-4846-A0E0-B01977A3C3D3}" type="presOf" srcId="{BE907F90-9D92-45A1-94F8-1DCBD5B9715F}" destId="{14E9E240-14D8-48CE-A8EF-4C26DD964D0B}" srcOrd="0" destOrd="0" presId="urn:microsoft.com/office/officeart/2005/8/layout/hList7#1"/>
    <dgm:cxn modelId="{C53F01F9-0D35-4B3C-9C22-0C01B3BF8D2B}" type="presOf" srcId="{39C6AF87-AFF4-4988-9CE4-58C3DFCADBFC}" destId="{01196D70-DB24-4DDC-9CF1-7DC9DF8BCFAE}" srcOrd="0" destOrd="0" presId="urn:microsoft.com/office/officeart/2005/8/layout/hList7#1"/>
    <dgm:cxn modelId="{8EF4490E-E82E-4D9A-BAD1-1DE69CDD11E1}" type="presOf" srcId="{BFE45829-723F-4E4D-9831-F195998B70F6}" destId="{D73F7537-DE83-45D9-AFD1-908328D4D97E}" srcOrd="0" destOrd="0" presId="urn:microsoft.com/office/officeart/2005/8/layout/hList7#1"/>
    <dgm:cxn modelId="{E84559F1-6B22-4E91-BE1D-DF98088BDC6D}" type="presOf" srcId="{BFE45829-723F-4E4D-9831-F195998B70F6}" destId="{A490A214-21F9-4C52-8E3B-F3A359B01D89}" srcOrd="1" destOrd="0" presId="urn:microsoft.com/office/officeart/2005/8/layout/hList7#1"/>
    <dgm:cxn modelId="{5E1C4784-6B0A-470C-AA72-37735BD917F0}" srcId="{7D9F30EA-5AAD-4B4D-9B37-1898C8B1B1C4}" destId="{971F98B7-9F0E-4CBF-9E52-F758B7AF539C}" srcOrd="2" destOrd="0" parTransId="{03C9B6BD-1F14-43AB-8931-58CC8047476B}" sibTransId="{39C6AF87-AFF4-4988-9CE4-58C3DFCADBFC}"/>
    <dgm:cxn modelId="{D9466C57-F81B-43AB-9B20-38F0F849E8C0}" type="presOf" srcId="{F0351681-504B-468A-A43A-35239C443A97}" destId="{BD834AB3-FAFF-4D74-B8D8-881F0EC6B9AD}" srcOrd="1" destOrd="0" presId="urn:microsoft.com/office/officeart/2005/8/layout/hList7#1"/>
    <dgm:cxn modelId="{2EDF6D89-4AFF-415B-9A05-F260E1C575A7}" type="presOf" srcId="{10CEFBB7-6C13-42BB-A72E-9CE8C4450081}" destId="{2124DCEB-EDBD-415D-8E06-ED092037E12A}" srcOrd="1" destOrd="0" presId="urn:microsoft.com/office/officeart/2005/8/layout/hList7#1"/>
    <dgm:cxn modelId="{7490DAFB-93DA-44B9-BBD3-38D6D16B7F6F}" type="presParOf" srcId="{D7F1AC36-BB02-40D3-9EAC-6004F15E8D99}" destId="{9132C0C5-E5AF-4E5E-918C-A1BB430E7228}" srcOrd="0" destOrd="0" presId="urn:microsoft.com/office/officeart/2005/8/layout/hList7#1"/>
    <dgm:cxn modelId="{2330DF9C-2316-46B6-ABAF-5577EA7E8F36}" type="presParOf" srcId="{D7F1AC36-BB02-40D3-9EAC-6004F15E8D99}" destId="{AC9FC888-4E7D-41D5-BF8D-099DDFB49032}" srcOrd="1" destOrd="0" presId="urn:microsoft.com/office/officeart/2005/8/layout/hList7#1"/>
    <dgm:cxn modelId="{71FD7EB5-4DC3-4F6E-BEB5-96D1EE19D038}" type="presParOf" srcId="{AC9FC888-4E7D-41D5-BF8D-099DDFB49032}" destId="{3B03A404-6FA8-44DF-BD0D-938BEE92A850}" srcOrd="0" destOrd="0" presId="urn:microsoft.com/office/officeart/2005/8/layout/hList7#1"/>
    <dgm:cxn modelId="{31DAF820-B20E-4F63-9612-DF869FEFC19C}" type="presParOf" srcId="{3B03A404-6FA8-44DF-BD0D-938BEE92A850}" destId="{D73F7537-DE83-45D9-AFD1-908328D4D97E}" srcOrd="0" destOrd="0" presId="urn:microsoft.com/office/officeart/2005/8/layout/hList7#1"/>
    <dgm:cxn modelId="{AFAF7F09-D32B-47A1-AE58-66C7ADF6A42F}" type="presParOf" srcId="{3B03A404-6FA8-44DF-BD0D-938BEE92A850}" destId="{A490A214-21F9-4C52-8E3B-F3A359B01D89}" srcOrd="1" destOrd="0" presId="urn:microsoft.com/office/officeart/2005/8/layout/hList7#1"/>
    <dgm:cxn modelId="{30A85EA7-204F-49A9-AC45-4A7AFCB53E1E}" type="presParOf" srcId="{3B03A404-6FA8-44DF-BD0D-938BEE92A850}" destId="{8FADFE9E-A8A8-41F1-B358-A7A11B6B47E1}" srcOrd="2" destOrd="0" presId="urn:microsoft.com/office/officeart/2005/8/layout/hList7#1"/>
    <dgm:cxn modelId="{F8E9B565-19DF-4B89-A80A-588534B4427C}" type="presParOf" srcId="{3B03A404-6FA8-44DF-BD0D-938BEE92A850}" destId="{79E796B1-3ABE-4958-A470-95B84B3BA8FB}" srcOrd="3" destOrd="0" presId="urn:microsoft.com/office/officeart/2005/8/layout/hList7#1"/>
    <dgm:cxn modelId="{1BC20F05-2744-403F-9DCA-3FE1D0E72E53}" type="presParOf" srcId="{AC9FC888-4E7D-41D5-BF8D-099DDFB49032}" destId="{E32018F6-38F3-4F68-9FD0-50FD7BED2859}" srcOrd="1" destOrd="0" presId="urn:microsoft.com/office/officeart/2005/8/layout/hList7#1"/>
    <dgm:cxn modelId="{70CC908D-DC1E-4F9E-8712-FD7FF1D1E269}" type="presParOf" srcId="{AC9FC888-4E7D-41D5-BF8D-099DDFB49032}" destId="{A7D5A4F7-F72A-48AE-87CD-6C7027652D6C}" srcOrd="2" destOrd="0" presId="urn:microsoft.com/office/officeart/2005/8/layout/hList7#1"/>
    <dgm:cxn modelId="{858FBB4B-E182-4D76-A2B0-B3D60B6E80A4}" type="presParOf" srcId="{A7D5A4F7-F72A-48AE-87CD-6C7027652D6C}" destId="{01B5A3FF-8112-48C6-9524-2594DAB99429}" srcOrd="0" destOrd="0" presId="urn:microsoft.com/office/officeart/2005/8/layout/hList7#1"/>
    <dgm:cxn modelId="{392A8DC1-F54D-4EA6-BA42-C60466EDEEA2}" type="presParOf" srcId="{A7D5A4F7-F72A-48AE-87CD-6C7027652D6C}" destId="{BD834AB3-FAFF-4D74-B8D8-881F0EC6B9AD}" srcOrd="1" destOrd="0" presId="urn:microsoft.com/office/officeart/2005/8/layout/hList7#1"/>
    <dgm:cxn modelId="{8579870A-5A3D-4B5C-8578-274AB1763814}" type="presParOf" srcId="{A7D5A4F7-F72A-48AE-87CD-6C7027652D6C}" destId="{C8F3C681-2C9B-4653-BE31-D8B25A2AB7FA}" srcOrd="2" destOrd="0" presId="urn:microsoft.com/office/officeart/2005/8/layout/hList7#1"/>
    <dgm:cxn modelId="{62E27507-9E50-4F10-B235-00C5DA87D08A}" type="presParOf" srcId="{A7D5A4F7-F72A-48AE-87CD-6C7027652D6C}" destId="{E6379D24-0F7F-4C89-AA74-40B94EA75227}" srcOrd="3" destOrd="0" presId="urn:microsoft.com/office/officeart/2005/8/layout/hList7#1"/>
    <dgm:cxn modelId="{6CB72C0D-C1ED-4FAB-9682-125F467E8438}" type="presParOf" srcId="{AC9FC888-4E7D-41D5-BF8D-099DDFB49032}" destId="{D893FC16-622A-4AA0-9276-3766E5F1AA15}" srcOrd="3" destOrd="0" presId="urn:microsoft.com/office/officeart/2005/8/layout/hList7#1"/>
    <dgm:cxn modelId="{DA8A3AA9-D4C1-42B1-9DD3-228A430DBB5C}" type="presParOf" srcId="{AC9FC888-4E7D-41D5-BF8D-099DDFB49032}" destId="{E23B2BA9-1C97-483A-B23A-3ED1FDCF116F}" srcOrd="4" destOrd="0" presId="urn:microsoft.com/office/officeart/2005/8/layout/hList7#1"/>
    <dgm:cxn modelId="{5143CA4A-0AB1-449E-96F4-78C7B15A69A1}" type="presParOf" srcId="{E23B2BA9-1C97-483A-B23A-3ED1FDCF116F}" destId="{A6261845-6FEC-4FCD-A320-DB13C9B75A59}" srcOrd="0" destOrd="0" presId="urn:microsoft.com/office/officeart/2005/8/layout/hList7#1"/>
    <dgm:cxn modelId="{FDAF407B-E92A-49B1-8276-CCFF4970BD4E}" type="presParOf" srcId="{E23B2BA9-1C97-483A-B23A-3ED1FDCF116F}" destId="{DD65257D-0571-4E29-A9BE-119458095260}" srcOrd="1" destOrd="0" presId="urn:microsoft.com/office/officeart/2005/8/layout/hList7#1"/>
    <dgm:cxn modelId="{224A3C23-5425-481E-9DA4-1E059C0E10F3}" type="presParOf" srcId="{E23B2BA9-1C97-483A-B23A-3ED1FDCF116F}" destId="{6F608111-633B-4C1F-8C5C-7AB01EEC5F6A}" srcOrd="2" destOrd="0" presId="urn:microsoft.com/office/officeart/2005/8/layout/hList7#1"/>
    <dgm:cxn modelId="{5E07B4F1-D2EB-4638-A78F-D6D97B842EC4}" type="presParOf" srcId="{E23B2BA9-1C97-483A-B23A-3ED1FDCF116F}" destId="{59BCE99C-652C-4BAC-91C1-A60B797A8CEA}" srcOrd="3" destOrd="0" presId="urn:microsoft.com/office/officeart/2005/8/layout/hList7#1"/>
    <dgm:cxn modelId="{6CE61ED5-9E63-4976-A680-CEF74EAA551E}" type="presParOf" srcId="{AC9FC888-4E7D-41D5-BF8D-099DDFB49032}" destId="{01196D70-DB24-4DDC-9CF1-7DC9DF8BCFAE}" srcOrd="5" destOrd="0" presId="urn:microsoft.com/office/officeart/2005/8/layout/hList7#1"/>
    <dgm:cxn modelId="{99AD1DF2-EFEF-4DCE-9CAB-F61329EC0130}" type="presParOf" srcId="{AC9FC888-4E7D-41D5-BF8D-099DDFB49032}" destId="{F3842D31-BF1C-4BCF-9C67-BBB3314ABE68}" srcOrd="6" destOrd="0" presId="urn:microsoft.com/office/officeart/2005/8/layout/hList7#1"/>
    <dgm:cxn modelId="{D89D6C55-EC74-4B35-85CD-A8FE31901BEE}" type="presParOf" srcId="{F3842D31-BF1C-4BCF-9C67-BBB3314ABE68}" destId="{05BE1EB1-E929-4EA6-B09B-AEAAF45A936A}" srcOrd="0" destOrd="0" presId="urn:microsoft.com/office/officeart/2005/8/layout/hList7#1"/>
    <dgm:cxn modelId="{2708AA14-A1E9-4DC2-AEE3-DCDB0CEFEB29}" type="presParOf" srcId="{F3842D31-BF1C-4BCF-9C67-BBB3314ABE68}" destId="{2124DCEB-EDBD-415D-8E06-ED092037E12A}" srcOrd="1" destOrd="0" presId="urn:microsoft.com/office/officeart/2005/8/layout/hList7#1"/>
    <dgm:cxn modelId="{B40A9C95-6690-4D51-BD7B-0C2AFD0CBE79}" type="presParOf" srcId="{F3842D31-BF1C-4BCF-9C67-BBB3314ABE68}" destId="{76C6886E-6BD9-42B7-9C7E-82FEC5D3C11D}" srcOrd="2" destOrd="0" presId="urn:microsoft.com/office/officeart/2005/8/layout/hList7#1"/>
    <dgm:cxn modelId="{DA915442-A529-44EC-9F83-E4A16A5332C4}" type="presParOf" srcId="{F3842D31-BF1C-4BCF-9C67-BBB3314ABE68}" destId="{2A289877-5F19-4A19-A468-00B4EBF5943F}" srcOrd="3" destOrd="0" presId="urn:microsoft.com/office/officeart/2005/8/layout/hList7#1"/>
    <dgm:cxn modelId="{E7163779-7A41-4DD7-B20D-2FDB3E9C5A01}" type="presParOf" srcId="{AC9FC888-4E7D-41D5-BF8D-099DDFB49032}" destId="{477DEABC-75F1-441E-8920-4A84FA5ED8C1}" srcOrd="7" destOrd="0" presId="urn:microsoft.com/office/officeart/2005/8/layout/hList7#1"/>
    <dgm:cxn modelId="{4FFA89E1-7237-416D-99FA-84A88573E60C}" type="presParOf" srcId="{AC9FC888-4E7D-41D5-BF8D-099DDFB49032}" destId="{A10443EA-0A22-4998-85A4-5FC07C4410A8}" srcOrd="8" destOrd="0" presId="urn:microsoft.com/office/officeart/2005/8/layout/hList7#1"/>
    <dgm:cxn modelId="{0066BFF3-F093-40DD-9CB0-2E1F88BC4BDD}" type="presParOf" srcId="{A10443EA-0A22-4998-85A4-5FC07C4410A8}" destId="{14E9E240-14D8-48CE-A8EF-4C26DD964D0B}" srcOrd="0" destOrd="0" presId="urn:microsoft.com/office/officeart/2005/8/layout/hList7#1"/>
    <dgm:cxn modelId="{6E4CF5A1-8641-44A1-94D8-F9F6B879B457}" type="presParOf" srcId="{A10443EA-0A22-4998-85A4-5FC07C4410A8}" destId="{272D07C4-E4A0-4649-AFF9-320ECA914488}" srcOrd="1" destOrd="0" presId="urn:microsoft.com/office/officeart/2005/8/layout/hList7#1"/>
    <dgm:cxn modelId="{AC3398A2-F33E-476D-9A5A-C12609378213}" type="presParOf" srcId="{A10443EA-0A22-4998-85A4-5FC07C4410A8}" destId="{C7AF8028-0A1F-4B6B-BA86-08AA83130861}" srcOrd="2" destOrd="0" presId="urn:microsoft.com/office/officeart/2005/8/layout/hList7#1"/>
    <dgm:cxn modelId="{EC5A2E26-9E5D-4A7D-9038-AC749664F705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dirty="0" smtClean="0">
              <a:latin typeface="+mj-lt"/>
            </a:rPr>
            <a:t>Налог на доходы физических лиц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8 106,6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dirty="0" smtClean="0">
              <a:latin typeface="+mj-lt"/>
            </a:rPr>
            <a:t>Единый сельхозналог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710,0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21 045,1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доходы </a:t>
          </a: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5 129,3</a:t>
          </a:r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4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4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4" custLinFactNeighborY="-1756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4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86D24FC4-9D8C-4BE6-9895-AB41A41478D0}" type="presOf" srcId="{C97DEE32-CB06-4791-BCBA-64AB4E8F81A7}" destId="{D4719953-BCF8-4147-BA01-5072633CA648}" srcOrd="0" destOrd="0" presId="urn:microsoft.com/office/officeart/2005/8/layout/vList4#1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5BE1CC94-A8D3-43C8-8C73-A3349F4F2C3F}" type="presOf" srcId="{C97DEE32-CB06-4791-BCBA-64AB4E8F81A7}" destId="{3EACFEE0-BEE7-4E7A-8CB3-5254697BDBB8}" srcOrd="1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6B47C61-D57C-4020-B6F3-10AEFE7D061C}" type="presParOf" srcId="{B17E2703-ED7C-40C1-AA5F-205C0BB9EA84}" destId="{4C4B47A0-B25E-4991-B2ED-6AC55F32B923}" srcOrd="2" destOrd="0" presId="urn:microsoft.com/office/officeart/2005/8/layout/vList4#1"/>
    <dgm:cxn modelId="{147A313B-5582-40CA-B869-84B59EE4C9B8}" type="presParOf" srcId="{4C4B47A0-B25E-4991-B2ED-6AC55F32B923}" destId="{D4719953-BCF8-4147-BA01-5072633CA648}" srcOrd="0" destOrd="0" presId="urn:microsoft.com/office/officeart/2005/8/layout/vList4#1"/>
    <dgm:cxn modelId="{A24DA369-5424-44EF-8048-BCEE1F1F877C}" type="presParOf" srcId="{4C4B47A0-B25E-4991-B2ED-6AC55F32B923}" destId="{10414709-A3FF-419B-8BA0-6B96893FDF2B}" srcOrd="1" destOrd="0" presId="urn:microsoft.com/office/officeart/2005/8/layout/vList4#1"/>
    <dgm:cxn modelId="{BE290A06-B712-447A-AAED-6C342829FB75}" type="presParOf" srcId="{4C4B47A0-B25E-4991-B2ED-6AC55F32B923}" destId="{3EACFEE0-BEE7-4E7A-8CB3-5254697BDBB8}" srcOrd="2" destOrd="0" presId="urn:microsoft.com/office/officeart/2005/8/layout/vList4#1"/>
    <dgm:cxn modelId="{11EEEBFA-4A69-41B3-86B8-FD1D4E8F65A5}" type="presParOf" srcId="{B17E2703-ED7C-40C1-AA5F-205C0BB9EA84}" destId="{10A85B69-F88F-4A3C-900B-DFE86B169A12}" srcOrd="3" destOrd="0" presId="urn:microsoft.com/office/officeart/2005/8/layout/vList4#1"/>
    <dgm:cxn modelId="{6C590537-C3EF-41FA-A5F0-586A139CEC69}" type="presParOf" srcId="{B17E2703-ED7C-40C1-AA5F-205C0BB9EA84}" destId="{7D4D5190-7A99-4EE3-BF13-894BFF6BFA1A}" srcOrd="4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300,0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2 893,7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7 052,4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Культура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24 729,9</a:t>
          </a:r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5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5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99B9EB67-C25C-4875-8894-79CA374BE811}" type="presOf" srcId="{8061A499-68BB-4517-AEA3-079F9BE298A5}" destId="{681E65EC-7E48-44FF-9933-C4F2C62D5FC2}" srcOrd="0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2FFF13D2-4E77-4CFF-9A31-0A14F3F2418D}" srcId="{227A101D-8088-4F21-A936-43AB877355D2}" destId="{61D99D17-2746-4EA0-AD49-B2201E3298AB}" srcOrd="4" destOrd="0" parTransId="{F346383C-8891-40C0-90C8-ECC53B07E9E8}" sibTransId="{6560EDE6-CC5A-4C9D-8A2C-2654E990D14A}"/>
    <dgm:cxn modelId="{C1CB1188-FA54-4FA7-916F-EAD5C7770E89}" type="presOf" srcId="{E313B81E-1751-4C21-8155-E4E5788F26D3}" destId="{3D57390B-957B-42E2-9EEB-3D286DE16B84}" srcOrd="0" destOrd="0" presId="urn:microsoft.com/office/officeart/2005/8/layout/vList4#2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22B0BDDE-9F88-40E3-92C0-95A21FBC0DFB}" type="presOf" srcId="{E313B81E-1751-4C21-8155-E4E5788F26D3}" destId="{ECE55AF3-693F-4ADA-963D-E4F57667994B}" srcOrd="1" destOrd="0" presId="urn:microsoft.com/office/officeart/2005/8/layout/vList4#2"/>
    <dgm:cxn modelId="{7E784635-465F-44E3-AA2F-8658038E040B}" type="presOf" srcId="{8061A499-68BB-4517-AEA3-079F9BE298A5}" destId="{15C59F69-595E-4B67-B539-081BDD40D04C}" srcOrd="1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2784D25-D24B-4F8B-99F3-03E37825AC7E}" type="presParOf" srcId="{B17E2703-ED7C-40C1-AA5F-205C0BB9EA84}" destId="{94272FED-D994-4743-844C-5070BB732343}" srcOrd="2" destOrd="0" presId="urn:microsoft.com/office/officeart/2005/8/layout/vList4#2"/>
    <dgm:cxn modelId="{F0DE994B-CB88-4DFA-97D0-5D8744A5972E}" type="presParOf" srcId="{94272FED-D994-4743-844C-5070BB732343}" destId="{3D57390B-957B-42E2-9EEB-3D286DE16B84}" srcOrd="0" destOrd="0" presId="urn:microsoft.com/office/officeart/2005/8/layout/vList4#2"/>
    <dgm:cxn modelId="{21851699-3C28-4789-9103-FF3FFF01DF39}" type="presParOf" srcId="{94272FED-D994-4743-844C-5070BB732343}" destId="{DC3D1057-3911-49DC-8B4B-4F8305BF098A}" srcOrd="1" destOrd="0" presId="urn:microsoft.com/office/officeart/2005/8/layout/vList4#2"/>
    <dgm:cxn modelId="{F3715227-0412-42E0-B685-6461C03F2DC9}" type="presParOf" srcId="{94272FED-D994-4743-844C-5070BB732343}" destId="{ECE55AF3-693F-4ADA-963D-E4F57667994B}" srcOrd="2" destOrd="0" presId="urn:microsoft.com/office/officeart/2005/8/layout/vList4#2"/>
    <dgm:cxn modelId="{F853298F-AD0D-4D9B-B966-B298F0EEB093}" type="presParOf" srcId="{B17E2703-ED7C-40C1-AA5F-205C0BB9EA84}" destId="{A2C514FB-D7EB-4AA8-B2BD-147960D9F9FC}" srcOrd="3" destOrd="0" presId="urn:microsoft.com/office/officeart/2005/8/layout/vList4#2"/>
    <dgm:cxn modelId="{D8198283-C277-4BD1-A1DF-57447762AE22}" type="presParOf" srcId="{B17E2703-ED7C-40C1-AA5F-205C0BB9EA84}" destId="{931DB2C6-6A18-4320-B852-C2613EDB2FA8}" srcOrd="4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5" destOrd="0" presId="urn:microsoft.com/office/officeart/2005/8/layout/vList4#2"/>
    <dgm:cxn modelId="{4F9D7AC6-67F5-4386-B71D-72A976BA63F7}" type="presParOf" srcId="{B17E2703-ED7C-40C1-AA5F-205C0BB9EA84}" destId="{7D4D5190-7A99-4EE3-BF13-894BFF6BFA1A}" srcOrd="6" destOrd="0" presId="urn:microsoft.com/office/officeart/2005/8/layout/vList4#2"/>
    <dgm:cxn modelId="{213AF165-D7FF-4525-9E5E-A902865A78D5}" type="presParOf" srcId="{7D4D5190-7A99-4EE3-BF13-894BFF6BFA1A}" destId="{681E65EC-7E48-44FF-9933-C4F2C62D5FC2}" srcOrd="0" destOrd="0" presId="urn:microsoft.com/office/officeart/2005/8/layout/vList4#2"/>
    <dgm:cxn modelId="{CEAF7813-4906-40DB-92F8-CF45DB57FD47}" type="presParOf" srcId="{7D4D5190-7A99-4EE3-BF13-894BFF6BFA1A}" destId="{7DE197FE-AADA-44C3-8B2B-CF16D12E116A}" srcOrd="1" destOrd="0" presId="urn:microsoft.com/office/officeart/2005/8/layout/vList4#2"/>
    <dgm:cxn modelId="{0B66F380-67CD-4ADC-B19A-AC356E0C9018}" type="presParOf" srcId="{7D4D5190-7A99-4EE3-BF13-894BFF6BFA1A}" destId="{15C59F69-595E-4B67-B539-081BDD40D04C}" srcOrd="2" destOrd="0" presId="urn:microsoft.com/office/officeart/2005/8/layout/vList4#2"/>
    <dgm:cxn modelId="{D340860F-C177-48C8-872B-F4F42794D59B}" type="presParOf" srcId="{B17E2703-ED7C-40C1-AA5F-205C0BB9EA84}" destId="{6AFA3499-CF7C-4437-BB77-60DAFC4E26ED}" srcOrd="7" destOrd="0" presId="urn:microsoft.com/office/officeart/2005/8/layout/vList4#2"/>
    <dgm:cxn modelId="{14433620-87E3-4827-9195-D24F6FBFD010}" type="presParOf" srcId="{B17E2703-ED7C-40C1-AA5F-205C0BB9EA84}" destId="{E9C9C0DB-7628-4918-95C6-35F53D811906}" srcOrd="8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183161" y="0"/>
          <a:ext cx="164763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kern="1200" dirty="0">
            <a:latin typeface="Arial Black" pitchFamily="34" charset="0"/>
            <a:cs typeface="Times New Roman" pitchFamily="18" charset="0"/>
          </a:endParaRPr>
        </a:p>
      </dsp:txBody>
      <dsp:txXfrm>
        <a:off x="183161" y="1164748"/>
        <a:ext cx="1647635" cy="1164748"/>
      </dsp:txXfrm>
    </dsp:sp>
    <dsp:sp modelId="{79E796B1-3ABE-4958-A470-95B84B3BA8FB}">
      <dsp:nvSpPr>
        <dsp:cNvPr id="0" name=""/>
        <dsp:cNvSpPr/>
      </dsp:nvSpPr>
      <dsp:spPr>
        <a:xfrm>
          <a:off x="601029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1888530" y="0"/>
          <a:ext cx="176035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kern="1200" dirty="0">
            <a:latin typeface="Arial Black" pitchFamily="34" charset="0"/>
          </a:endParaRPr>
        </a:p>
      </dsp:txBody>
      <dsp:txXfrm>
        <a:off x="1888530" y="1164748"/>
        <a:ext cx="1760350" cy="1164748"/>
      </dsp:txXfrm>
    </dsp:sp>
    <dsp:sp modelId="{E6379D24-0F7F-4C89-AA74-40B94EA75227}">
      <dsp:nvSpPr>
        <dsp:cNvPr id="0" name=""/>
        <dsp:cNvSpPr/>
      </dsp:nvSpPr>
      <dsp:spPr>
        <a:xfrm>
          <a:off x="238148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61845-6FEC-4FCD-A320-DB13C9B75A59}">
      <dsp:nvSpPr>
        <dsp:cNvPr id="0" name=""/>
        <dsp:cNvSpPr/>
      </dsp:nvSpPr>
      <dsp:spPr>
        <a:xfrm>
          <a:off x="3706614" y="0"/>
          <a:ext cx="192444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kern="1200" dirty="0">
            <a:latin typeface="Arial Black" pitchFamily="34" charset="0"/>
          </a:endParaRPr>
        </a:p>
      </dsp:txBody>
      <dsp:txXfrm>
        <a:off x="3706614" y="1164748"/>
        <a:ext cx="1924447" cy="1164748"/>
      </dsp:txXfrm>
    </dsp:sp>
    <dsp:sp modelId="{59BCE99C-652C-4BAC-91C1-A60B797A8CEA}">
      <dsp:nvSpPr>
        <dsp:cNvPr id="0" name=""/>
        <dsp:cNvSpPr/>
      </dsp:nvSpPr>
      <dsp:spPr>
        <a:xfrm>
          <a:off x="4259314" y="259130"/>
          <a:ext cx="819046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E1EB1-E929-4EA6-B09B-AEAAF45A936A}">
      <dsp:nvSpPr>
        <dsp:cNvPr id="0" name=""/>
        <dsp:cNvSpPr/>
      </dsp:nvSpPr>
      <dsp:spPr>
        <a:xfrm>
          <a:off x="5688795" y="0"/>
          <a:ext cx="173154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инвестирование </a:t>
          </a:r>
          <a:br>
            <a:rPr lang="ru-RU" sz="1200" kern="1200" dirty="0" smtClean="0">
              <a:latin typeface="Arial Black" pitchFamily="34" charset="0"/>
            </a:rPr>
          </a:br>
          <a:r>
            <a:rPr lang="ru-RU" sz="1200" kern="1200" dirty="0" smtClean="0">
              <a:latin typeface="Arial Black" pitchFamily="34" charset="0"/>
            </a:rPr>
            <a:t>в человеческий капитал</a:t>
          </a:r>
          <a:endParaRPr lang="ru-RU" sz="1200" kern="1200" dirty="0">
            <a:latin typeface="Arial Black" pitchFamily="34" charset="0"/>
          </a:endParaRPr>
        </a:p>
      </dsp:txBody>
      <dsp:txXfrm>
        <a:off x="5688795" y="1164748"/>
        <a:ext cx="1731541" cy="1164748"/>
      </dsp:txXfrm>
    </dsp:sp>
    <dsp:sp modelId="{2A289877-5F19-4A19-A468-00B4EBF5943F}">
      <dsp:nvSpPr>
        <dsp:cNvPr id="0" name=""/>
        <dsp:cNvSpPr/>
      </dsp:nvSpPr>
      <dsp:spPr>
        <a:xfrm>
          <a:off x="616734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7478070" y="0"/>
          <a:ext cx="1482767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kern="1200" dirty="0">
            <a:latin typeface="Arial Black" pitchFamily="34" charset="0"/>
          </a:endParaRPr>
        </a:p>
      </dsp:txBody>
      <dsp:txXfrm>
        <a:off x="7478070" y="1164748"/>
        <a:ext cx="1482767" cy="1164748"/>
      </dsp:txXfrm>
    </dsp:sp>
    <dsp:sp modelId="{801EDB75-7215-4290-9F39-D09130BB9918}">
      <dsp:nvSpPr>
        <dsp:cNvPr id="0" name=""/>
        <dsp:cNvSpPr/>
      </dsp:nvSpPr>
      <dsp:spPr>
        <a:xfrm>
          <a:off x="7806352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131789" y="96359"/>
          <a:ext cx="10255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35463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8 106,6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78764" y="35463"/>
        <a:ext cx="2937659" cy="1154800"/>
      </dsp:txXfrm>
    </dsp:sp>
    <dsp:sp modelId="{DC3D1057-3911-49DC-8B4B-4F8305BF098A}">
      <dsp:nvSpPr>
        <dsp:cNvPr id="0" name=""/>
        <dsp:cNvSpPr/>
      </dsp:nvSpPr>
      <dsp:spPr>
        <a:xfrm>
          <a:off x="115480" y="11548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270280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Единый сельхозналог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710,0</a:t>
          </a:r>
        </a:p>
      </dsp:txBody>
      <dsp:txXfrm>
        <a:off x="878764" y="1270280"/>
        <a:ext cx="2937659" cy="1154800"/>
      </dsp:txXfrm>
    </dsp:sp>
    <dsp:sp modelId="{10414709-A3FF-419B-8BA0-6B96893FDF2B}">
      <dsp:nvSpPr>
        <dsp:cNvPr id="0" name=""/>
        <dsp:cNvSpPr/>
      </dsp:nvSpPr>
      <dsp:spPr>
        <a:xfrm>
          <a:off x="115480" y="138576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520282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21 045,1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78764" y="2520282"/>
        <a:ext cx="2937659" cy="1154800"/>
      </dsp:txXfrm>
    </dsp:sp>
    <dsp:sp modelId="{7DE197FE-AADA-44C3-8B2B-CF16D12E116A}">
      <dsp:nvSpPr>
        <dsp:cNvPr id="0" name=""/>
        <dsp:cNvSpPr/>
      </dsp:nvSpPr>
      <dsp:spPr>
        <a:xfrm>
          <a:off x="115480" y="265604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3810840"/>
          <a:ext cx="3816424" cy="115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доходы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5 129,3</a:t>
          </a:r>
        </a:p>
      </dsp:txBody>
      <dsp:txXfrm>
        <a:off x="878764" y="3810840"/>
        <a:ext cx="2937659" cy="1154800"/>
      </dsp:txXfrm>
    </dsp:sp>
    <dsp:sp modelId="{59208E79-B8A7-477C-B741-F3EAF6407C81}">
      <dsp:nvSpPr>
        <dsp:cNvPr id="0" name=""/>
        <dsp:cNvSpPr/>
      </dsp:nvSpPr>
      <dsp:spPr>
        <a:xfrm>
          <a:off x="115480" y="3926320"/>
          <a:ext cx="763284" cy="9238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89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300,0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3638" y="0"/>
        <a:ext cx="2848769" cy="891573"/>
      </dsp:txXfrm>
    </dsp:sp>
    <dsp:sp modelId="{8742C5EE-2DD0-46E4-AB75-87A4D25F8D62}">
      <dsp:nvSpPr>
        <dsp:cNvPr id="0" name=""/>
        <dsp:cNvSpPr/>
      </dsp:nvSpPr>
      <dsp:spPr>
        <a:xfrm>
          <a:off x="89157" y="89157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980731"/>
          <a:ext cx="3672408" cy="89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sp:txBody>
      <dsp:txXfrm>
        <a:off x="823638" y="980731"/>
        <a:ext cx="2848769" cy="891573"/>
      </dsp:txXfrm>
    </dsp:sp>
    <dsp:sp modelId="{DC3D1057-3911-49DC-8B4B-4F8305BF098A}">
      <dsp:nvSpPr>
        <dsp:cNvPr id="0" name=""/>
        <dsp:cNvSpPr/>
      </dsp:nvSpPr>
      <dsp:spPr>
        <a:xfrm>
          <a:off x="89157" y="1069888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961462"/>
          <a:ext cx="3672408" cy="11612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2 893,7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3638" y="1961462"/>
        <a:ext cx="2848769" cy="1161230"/>
      </dsp:txXfrm>
    </dsp:sp>
    <dsp:sp modelId="{B43CAF5A-DF0E-47F1-8B84-50B2394B9328}">
      <dsp:nvSpPr>
        <dsp:cNvPr id="0" name=""/>
        <dsp:cNvSpPr/>
      </dsp:nvSpPr>
      <dsp:spPr>
        <a:xfrm>
          <a:off x="89157" y="2185447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211849"/>
          <a:ext cx="3672408" cy="8915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Культура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24 729,9</a:t>
          </a:r>
        </a:p>
      </dsp:txBody>
      <dsp:txXfrm>
        <a:off x="823638" y="3211849"/>
        <a:ext cx="2848769" cy="891573"/>
      </dsp:txXfrm>
    </dsp:sp>
    <dsp:sp modelId="{7DE197FE-AADA-44C3-8B2B-CF16D12E116A}">
      <dsp:nvSpPr>
        <dsp:cNvPr id="0" name=""/>
        <dsp:cNvSpPr/>
      </dsp:nvSpPr>
      <dsp:spPr>
        <a:xfrm>
          <a:off x="89157" y="3301006"/>
          <a:ext cx="734481" cy="7132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4192713"/>
          <a:ext cx="3672408" cy="775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7 052,4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3638" y="4192713"/>
        <a:ext cx="2848769" cy="775838"/>
      </dsp:txXfrm>
    </dsp:sp>
    <dsp:sp modelId="{3A722FFA-D144-4D82-A948-F625B32E43B9}">
      <dsp:nvSpPr>
        <dsp:cNvPr id="0" name=""/>
        <dsp:cNvSpPr/>
      </dsp:nvSpPr>
      <dsp:spPr>
        <a:xfrm>
          <a:off x="89157" y="4231266"/>
          <a:ext cx="734481" cy="6984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24.12.2019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626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24.12.2019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592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05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0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1B387A-4D12-4C2A-A411-B7714F2D202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4D01D8-4116-485E-A0E2-853C21C792B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FF4F-3E80-40AB-93BA-77B56DF87198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2E0CA-C96C-438D-A70A-838A9D6F49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565B-77D2-4A83-9AA0-93A75204C5F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F6B0-8098-427E-9DDC-9007CCF5A3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447C-026C-4A54-A97B-AE1B647CBB4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5067B-6953-409D-8918-D636A3095D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7E850348-B09B-47C6-BB65-66B3EA2B95B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CB140C-AFBD-4E60-A7B9-6BAF586F08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91EA61-B292-49BB-A319-45078E8821E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E6B7-D2C3-450A-A6ED-4F3121970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9115-7387-46AD-B647-6D58080460A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E876-F1D1-4C8B-BD1F-9C7219D2B9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18AD-9085-419C-9095-2074C37AD66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8325-D46F-4642-BB46-4EF90B540B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C782-E0E3-488E-82F6-5BD98EEE64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D41C-7F88-495F-907B-9FECA172DE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4311-F960-47B8-91D4-15A3707170F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9F37-04E7-471A-A8B2-C158A57D6A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32EC-2E86-4A29-A495-7585EDD536D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BDC3-9F77-4695-B639-A1A6E4BD9C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42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2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99EF8A-69D9-432F-B5A5-E982FAEBD15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dirty="0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9FF08F-0C2D-4945-8ECB-7A2A194AC7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24.12.2019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24.12.2019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hart" Target="../charts/chart1.xml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476672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КИСЕЛЕВСКОЕ СЕЛЬСКОЕ ПОСЕЛЕНИЕ</a:t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</p:spPr>
        <p:txBody>
          <a:bodyPr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endParaRPr lang="ru-RU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 Бюджет Киселевского сельского поселения Красносулинского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2020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2021 и 2022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63691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бюджету Киселевского сельского поселения  Красносулинского района на 2020-2022 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232148"/>
              </p:ext>
            </p:extLst>
          </p:nvPr>
        </p:nvGraphicFramePr>
        <p:xfrm>
          <a:off x="467544" y="1844823"/>
          <a:ext cx="8208912" cy="297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3326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 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117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21 045,1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2 003,6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2 492,2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203,5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207,3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33620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и 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20 841,6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1 796,3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2 272,2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73616" cy="63226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 муниципальных программ в общем объеме расходов, запланированных на  реализацию муниципальных программ Киселевского сельского поселения в 2020 году</a:t>
            </a:r>
          </a:p>
        </p:txBody>
      </p:sp>
      <p:sp>
        <p:nvSpPr>
          <p:cNvPr id="1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79388" y="1476728"/>
            <a:ext cx="8713787" cy="512092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503548" y="4126768"/>
            <a:ext cx="3924436" cy="2038536"/>
            <a:chOff x="251520" y="6165304"/>
            <a:chExt cx="5054962" cy="203853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51520" y="6810840"/>
              <a:ext cx="5054962" cy="1393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Управление 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муниципальными финансами</a:t>
              </a:r>
            </a:p>
            <a:p>
              <a:pPr algn="ctr">
                <a:defRPr/>
              </a:pPr>
              <a:r>
                <a:rPr lang="ru-RU" sz="13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5551,9</a:t>
              </a: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7" name="Рисунок 56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39752" y="6165304"/>
              <a:ext cx="648072" cy="3600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32440" y="3130842"/>
            <a:ext cx="288032" cy="7442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Группа 66"/>
          <p:cNvGrpSpPr/>
          <p:nvPr/>
        </p:nvGrpSpPr>
        <p:grpSpPr>
          <a:xfrm>
            <a:off x="5120700" y="2996952"/>
            <a:ext cx="3699771" cy="1584176"/>
            <a:chOff x="7092280" y="3429000"/>
            <a:chExt cx="1800200" cy="792088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7092280" y="3429000"/>
              <a:ext cx="1800200" cy="768085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000" dirty="0" smtClean="0">
                  <a:solidFill>
                    <a:schemeClr val="bg1"/>
                  </a:solidFill>
                </a:rPr>
                <a:t>Муниципальная </a:t>
              </a:r>
              <a:r>
                <a:rPr lang="ru-RU" sz="1000" dirty="0">
                  <a:solidFill>
                    <a:schemeClr val="bg1"/>
                  </a:solidFill>
                </a:rPr>
                <a:t>политика </a:t>
              </a:r>
              <a:endParaRPr lang="ru-RU" sz="1000" dirty="0" smtClean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ru-RU" sz="1200" b="1" dirty="0" smtClean="0">
                  <a:solidFill>
                    <a:schemeClr val="bg1"/>
                  </a:solidFill>
                </a:rPr>
                <a:t>405,0   </a:t>
              </a:r>
              <a:r>
                <a:rPr lang="ru-RU" sz="1000" dirty="0" smtClean="0">
                  <a:solidFill>
                    <a:schemeClr val="bg1"/>
                  </a:solidFill>
                </a:rPr>
                <a:t>тыс. рублей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00392" y="3789040"/>
              <a:ext cx="77477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" name="Группа 61"/>
          <p:cNvGrpSpPr/>
          <p:nvPr/>
        </p:nvGrpSpPr>
        <p:grpSpPr>
          <a:xfrm>
            <a:off x="503548" y="2898636"/>
            <a:ext cx="3924436" cy="1152128"/>
            <a:chOff x="3059832" y="4725144"/>
            <a:chExt cx="2088232" cy="102411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059832" y="4725144"/>
              <a:ext cx="2088232" cy="1024114"/>
            </a:xfrm>
            <a:prstGeom prst="rect">
              <a:avLst/>
            </a:prstGeom>
            <a:solidFill>
              <a:srgbClr val="66FF33"/>
            </a:solidFill>
            <a:ln>
              <a:solidFill>
                <a:schemeClr val="accent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Развитие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культуры, физической культуры и спорта 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24 799,9</a:t>
              </a:r>
            </a:p>
            <a:p>
              <a:pPr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B7DBF1"/>
                </a:clrFrom>
                <a:clrTo>
                  <a:srgbClr val="B7DB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5229200"/>
              <a:ext cx="53782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52" name="Группа 51"/>
          <p:cNvGrpSpPr/>
          <p:nvPr/>
        </p:nvGrpSpPr>
        <p:grpSpPr>
          <a:xfrm>
            <a:off x="3059832" y="1412776"/>
            <a:ext cx="2088232" cy="1296144"/>
            <a:chOff x="3059832" y="1412776"/>
            <a:chExt cx="2088232" cy="129614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059832" y="1412776"/>
              <a:ext cx="2088232" cy="1296144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Благоустройство территории и обеспечение качественными </a:t>
              </a:r>
              <a:r>
                <a:rPr lang="ru-RU" sz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жилищно</a:t>
              </a: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- коммунальными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услугами</a:t>
              </a: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2 893,7 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B0B0B8"/>
                </a:clrFrom>
                <a:clrTo>
                  <a:srgbClr val="B0B0B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2204864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Прямоугольник 14"/>
          <p:cNvSpPr/>
          <p:nvPr/>
        </p:nvSpPr>
        <p:spPr>
          <a:xfrm>
            <a:off x="251520" y="1412776"/>
            <a:ext cx="2808312" cy="1080120"/>
          </a:xfrm>
          <a:prstGeom prst="rect">
            <a:avLst/>
          </a:pr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 966,8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5076056" y="1412776"/>
            <a:ext cx="3744416" cy="1485860"/>
            <a:chOff x="5148064" y="2924944"/>
            <a:chExt cx="3744416" cy="148586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5148064" y="2924944"/>
              <a:ext cx="3744416" cy="1485860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Обеспечение пожарной безопасности и безопасности людей на водных объектах, профилактика терроризма и экстремизма</a:t>
              </a: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70,0 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08104" y="3861048"/>
              <a:ext cx="57606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27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0" y="1700808"/>
            <a:ext cx="9144000" cy="46805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382000" cy="792088"/>
          </a:xfrm>
        </p:spPr>
        <p:txBody>
          <a:bodyPr>
            <a:noAutofit/>
          </a:bodyPr>
          <a:lstStyle/>
          <a:p>
            <a:pPr algn="ctr"/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Структура муниципального долга </a:t>
            </a:r>
            <a:b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Киселевского сельского поселения на 2019-2021 годы</a:t>
            </a: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/>
            </a:r>
            <a:b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                                                                         </a:t>
            </a:r>
            <a:r>
              <a:rPr lang="ru-RU" sz="1600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(тыс. рублей)</a:t>
            </a:r>
            <a:endParaRPr lang="ru-RU" sz="1600" i="1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011359"/>
              </p:ext>
            </p:extLst>
          </p:nvPr>
        </p:nvGraphicFramePr>
        <p:xfrm>
          <a:off x="467544" y="2348880"/>
          <a:ext cx="8424936" cy="2911436"/>
        </p:xfrm>
        <a:graphic>
          <a:graphicData uri="http://schemas.openxmlformats.org/drawingml/2006/table">
            <a:tbl>
              <a:tblPr/>
              <a:tblGrid>
                <a:gridCol w="3547341"/>
                <a:gridCol w="1773671"/>
                <a:gridCol w="1551962"/>
                <a:gridCol w="1551962"/>
              </a:tblGrid>
              <a:tr h="607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вида долгового обязательства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01.01.2020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на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01.01.2021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smtClean="0">
                          <a:latin typeface="Arial" pitchFamily="34" charset="0"/>
                          <a:cs typeface="Arial" pitchFamily="34" charset="0"/>
                        </a:rPr>
                        <a:t>01.01.2022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Муниципальный </a:t>
                      </a:r>
                      <a:r>
                        <a:rPr lang="ru-RU" sz="2000" b="1" i="1" u="none" strike="noStrike" dirty="0">
                          <a:latin typeface="Arial" pitchFamily="34" charset="0"/>
                          <a:cs typeface="Arial" pitchFamily="34" charset="0"/>
                        </a:rPr>
                        <a:t>долг,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800" b="1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7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1" u="none" strike="noStrike" dirty="0">
                          <a:latin typeface="Arial" pitchFamily="34" charset="0"/>
                          <a:cs typeface="Arial" pitchFamily="34" charset="0"/>
                        </a:rPr>
                        <a:t>1. Бюджетные кредиты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CB140C-AFBD-4E60-A7B9-6BAF586F08E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845530"/>
            <a:ext cx="4752528" cy="278073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232248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Киселевского сельского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2020-2022 годы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бюджетной и налоговой политики Киселевского сельского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2020-2022 годы 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от 02.11.2018 № 103)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0882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Киселевского сельского поселения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(изменения в них)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16216" y="3717032"/>
            <a:ext cx="2088232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«об областном бюджете на 2020 год и на плановый период 2021 и 2022 годов»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79512" y="3068960"/>
            <a:ext cx="8964488" cy="144016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Основа формирования бюджета Киселевского сельского поселения Красносулинского района</a:t>
            </a:r>
            <a:b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2020 год и на плановый период 2021 и 2022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составления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Киселевского сельского поселения Красносулинского района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2020 год и на плановый период 2021 и 2022 годов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72008" y="1844824"/>
            <a:ext cx="7380312" cy="93610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393984" y="1736825"/>
            <a:ext cx="1152128" cy="1080120"/>
            <a:chOff x="2016" y="1920"/>
            <a:chExt cx="1680" cy="1680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755576" y="1916832"/>
            <a:ext cx="64807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не предусматриваются условно-утверждаемые расходы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252536" y="2777650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452320" y="2899720"/>
            <a:ext cx="1152128" cy="1152129"/>
            <a:chOff x="2016" y="1920"/>
            <a:chExt cx="1680" cy="168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8872" y="2899720"/>
            <a:ext cx="70567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Параметры планового периода в ведомственной структуре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расходов сформированы в виде абсолютных величин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(без увеличения или уменьшения утверждённых параметров трёхлетнего бюджета)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96712" y="4803021"/>
            <a:ext cx="1152128" cy="1152128"/>
            <a:chOff x="2016" y="1920"/>
            <a:chExt cx="1680" cy="1680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95536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Оптимизирован формат и состав приложений к проекту, утверждающих бюджетные ассигнования. Предусмотрено их формирование не раздельно в отношении показателей очередного финансового года и показателей планового периода, а в качестве единого приложения на три года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6093296"/>
            <a:ext cx="7776864" cy="50405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Реестр расходных обязательств не представляется на бумажном носителе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(размещается на сайте Администрации Киселевского сельского поселения)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12"/>
          <p:cNvGrpSpPr>
            <a:grpSpLocks/>
          </p:cNvGrpSpPr>
          <p:nvPr/>
        </p:nvGrpSpPr>
        <p:grpSpPr bwMode="auto">
          <a:xfrm>
            <a:off x="8351912" y="5949280"/>
            <a:ext cx="792088" cy="764704"/>
            <a:chOff x="2016" y="1920"/>
            <a:chExt cx="1680" cy="1680"/>
          </a:xfrm>
        </p:grpSpPr>
        <p:sp>
          <p:nvSpPr>
            <p:cNvPr id="50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юджет на 2020 год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2021 и 2022 годов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80528" y="2924944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844824"/>
            <a:ext cx="316835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 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1844824"/>
            <a:ext cx="280831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 </a:t>
            </a:r>
            <a:endParaRPr lang="ru-RU" b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1340768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приоритеты бюджетной политики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Киселевского сельского поселения Красносулинского района на 2020-2022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081839"/>
              </p:ext>
            </p:extLst>
          </p:nvPr>
        </p:nvGraphicFramePr>
        <p:xfrm>
          <a:off x="107506" y="1988841"/>
          <a:ext cx="8856981" cy="4101441"/>
        </p:xfrm>
        <a:graphic>
          <a:graphicData uri="http://schemas.openxmlformats.org/drawingml/2006/table">
            <a:tbl>
              <a:tblPr/>
              <a:tblGrid>
                <a:gridCol w="2390362"/>
                <a:gridCol w="2057561"/>
                <a:gridCol w="2155540"/>
                <a:gridCol w="2253518"/>
              </a:tblGrid>
              <a:tr h="992790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 на 2020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2022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6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1800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34 991,0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16 444,2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17 234,2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 из областного </a:t>
                      </a:r>
                      <a:r>
                        <a:rPr lang="ru-RU" sz="1600" baseline="0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бюджета</a:t>
                      </a:r>
                      <a:endParaRPr lang="ru-RU" sz="1600" dirty="0">
                        <a:solidFill>
                          <a:srgbClr val="0066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21 045,1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2 003,6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2 492,2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34 991,0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16 444,2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17 234,2</a:t>
                      </a: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0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 smtClean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бюджета Киселевского сельского поселения Красносулинского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2020 год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528435870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192691972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34 991,0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34 991,0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89875"/>
              </p:ext>
            </p:extLst>
          </p:nvPr>
        </p:nvGraphicFramePr>
        <p:xfrm>
          <a:off x="323528" y="62068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 rot="20389409">
            <a:off x="2475056" y="2276024"/>
            <a:ext cx="2453056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62,8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4355976" y="4149080"/>
            <a:ext cx="12223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>
              <a:lnSpc>
                <a:spcPct val="70000"/>
              </a:lnSpc>
            </a:pPr>
            <a:r>
              <a:rPr lang="ru-RU" sz="1600" dirty="0" smtClean="0">
                <a:solidFill>
                  <a:prstClr val="black"/>
                </a:solidFill>
                <a:cs typeface="Arial" charset="0"/>
              </a:rPr>
              <a:t>12,0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6084168" y="4005064"/>
            <a:ext cx="792088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9,0 %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3491880" y="4437112"/>
            <a:ext cx="792088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12,7 %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3131840" y="3789040"/>
            <a:ext cx="10271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3,5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Киселевского СЕЛЬСКОГО ПОСЕЛЕНИЯ Красносулинского района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2019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6001543"/>
            <a:ext cx="3707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Единый сельскохозяйственный налог–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710,0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79512" y="5445227"/>
            <a:ext cx="8424936" cy="784575"/>
            <a:chOff x="395536" y="5013174"/>
            <a:chExt cx="8236034" cy="827770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6"/>
              <a:ext cx="4298391" cy="324722"/>
              <a:chOff x="395536" y="5013176"/>
              <a:chExt cx="4298391" cy="324722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4010359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8106,6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313085"/>
              <a:ext cx="2466929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Земельный налог </a:t>
              </a:r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4991,6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9" name="Группа 39"/>
            <p:cNvGrpSpPr>
              <a:grpSpLocks/>
            </p:cNvGrpSpPr>
            <p:nvPr/>
          </p:nvGrpSpPr>
          <p:grpSpPr bwMode="auto">
            <a:xfrm>
              <a:off x="5111897" y="5089146"/>
              <a:ext cx="3519673" cy="552636"/>
              <a:chOff x="5255913" y="4729108"/>
              <a:chExt cx="3519673" cy="552636"/>
            </a:xfrm>
          </p:grpSpPr>
          <p:pic>
            <p:nvPicPr>
              <p:cNvPr id="19484" name="Picture 2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5913" y="4729108"/>
                <a:ext cx="155094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9" name="TextBox 35"/>
              <p:cNvSpPr txBox="1">
                <a:spLocks noChangeArrowheads="1"/>
              </p:cNvSpPr>
              <p:nvPr/>
            </p:nvSpPr>
            <p:spPr bwMode="auto">
              <a:xfrm>
                <a:off x="5550211" y="4957022"/>
                <a:ext cx="322537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Иные налоговые доходы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105,2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5111897" y="5013174"/>
              <a:ext cx="3308491" cy="523874"/>
              <a:chOff x="5255913" y="5733254"/>
              <a:chExt cx="3308491" cy="523874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55913" y="6113112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550211" y="5733254"/>
                <a:ext cx="3014193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Неналоговые доходы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30,0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pic>
          <p:nvPicPr>
            <p:cNvPr id="19487" name="Picture 3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5536" y="5696928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80526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налога на доходы</a:t>
            </a:r>
            <a:b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физических лиц в бюджет Киселевского СЕЛЬСКОГО ПОСЕЛЕНИЯ Красносулинского района</a:t>
            </a: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868029"/>
              </p:ext>
            </p:extLst>
          </p:nvPr>
        </p:nvGraphicFramePr>
        <p:xfrm>
          <a:off x="2555776" y="2276872"/>
          <a:ext cx="658822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175498"/>
              </p:ext>
            </p:extLst>
          </p:nvPr>
        </p:nvGraphicFramePr>
        <p:xfrm>
          <a:off x="251521" y="1556792"/>
          <a:ext cx="5400599" cy="326856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8375"/>
                <a:gridCol w="997408"/>
                <a:gridCol w="997408"/>
                <a:gridCol w="997408"/>
              </a:tblGrid>
              <a:tr h="372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5617,7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6097,7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7046,4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208,2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209,2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215,6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65,0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65,0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2184,5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2250,0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2250,0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20,0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6685,3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5158,2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4710,8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300,0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300,0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300,0</a:t>
                      </a:r>
                      <a:endParaRPr lang="ru-RU" sz="12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6336" y="1340768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92131567"/>
              </p:ext>
            </p:extLst>
          </p:nvPr>
        </p:nvGraphicFramePr>
        <p:xfrm>
          <a:off x="5508104" y="1819562"/>
          <a:ext cx="4032448" cy="3121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17822</TotalTime>
  <Words>683</Words>
  <Application>Microsoft Office PowerPoint</Application>
  <PresentationFormat>Экран (4:3)</PresentationFormat>
  <Paragraphs>212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10195094</vt:lpstr>
      <vt:lpstr>1_Городская</vt:lpstr>
      <vt:lpstr>3_Городская</vt:lpstr>
      <vt:lpstr>19_Городская</vt:lpstr>
      <vt:lpstr>КИСЕЛЕВСКОЕ СЕЛЬСКОЕ ПОСЕЛЕНИЕ  </vt:lpstr>
      <vt:lpstr>Презентация PowerPoint</vt:lpstr>
      <vt:lpstr>Презентация PowerPoint</vt:lpstr>
      <vt:lpstr>Бюджет на 2020 год  и на плановый период 2021 и 2022 годов  </vt:lpstr>
      <vt:lpstr>Основные характеристики бюджета Киселевского сельского поселения Красносулинского района на 2020-2022 годы</vt:lpstr>
      <vt:lpstr>Основные параметры бюджета Киселевского сельского поселения Красносулинского района на 2020 год</vt:lpstr>
      <vt:lpstr>Презентация PowerPoint</vt:lpstr>
      <vt:lpstr>Динамика поступлений налога на доходы физических лиц в бюджет Киселевского СЕЛЬСКОГО ПОСЕЛЕНИЯ Красносулинского района</vt:lpstr>
      <vt:lpstr>Презентация PowerPoint</vt:lpstr>
      <vt:lpstr>Объемы межбюджетных трансфертов бюджету Киселевского сельского поселения  Красносулинского района на 2020-2022 годы </vt:lpstr>
      <vt:lpstr>Объем муниципальных программ в общем объеме расходов, запланированных на  реализацию муниципальных программ Киселевского сельского поселения в 2020 году</vt:lpstr>
      <vt:lpstr>Структура муниципального долга  Киселевского сельского поселения на 2019-2021 годы                                                                          (тыс. рублей)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Admin</cp:lastModifiedBy>
  <cp:revision>1861</cp:revision>
  <cp:lastPrinted>2019-12-23T10:47:53Z</cp:lastPrinted>
  <dcterms:created xsi:type="dcterms:W3CDTF">2011-10-21T12:19:44Z</dcterms:created>
  <dcterms:modified xsi:type="dcterms:W3CDTF">2019-12-24T12:38:11Z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