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  <p:sldId id="267" r:id="rId11"/>
    <p:sldId id="269" r:id="rId12"/>
    <p:sldId id="271" r:id="rId13"/>
    <p:sldId id="266" r:id="rId14"/>
    <p:sldId id="268" r:id="rId15"/>
    <p:sldId id="273" r:id="rId16"/>
    <p:sldId id="276" r:id="rId17"/>
    <p:sldId id="277" r:id="rId18"/>
    <p:sldId id="279" r:id="rId19"/>
    <p:sldId id="284" r:id="rId20"/>
    <p:sldId id="283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CC"/>
    <a:srgbClr val="FF00FF"/>
    <a:srgbClr val="3333FF"/>
    <a:srgbClr val="FF9900"/>
    <a:srgbClr val="66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доходы </a:t>
            </a:r>
            <a:r>
              <a:rPr lang="ru-RU" dirty="0" smtClean="0"/>
              <a:t>2015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2013</c:v>
                </c:pt>
              </c:strCache>
            </c:strRef>
          </c:tx>
          <c:explosion val="7"/>
          <c:dPt>
            <c:idx val="1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ЕСХН</c:v>
                </c:pt>
                <c:pt idx="4">
                  <c:v>Земельный налог</c:v>
                </c:pt>
                <c:pt idx="5">
                  <c:v>Налог на имущество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0.52700000000000002</c:v>
                </c:pt>
                <c:pt idx="1">
                  <c:v>8.4000000000000005E-2</c:v>
                </c:pt>
                <c:pt idx="2">
                  <c:v>5.6000000000000001E-2</c:v>
                </c:pt>
                <c:pt idx="3">
                  <c:v>2.7E-2</c:v>
                </c:pt>
                <c:pt idx="4">
                  <c:v>0.3</c:v>
                </c:pt>
                <c:pt idx="5">
                  <c:v>6.0000000000000001E-3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доходы </a:t>
            </a:r>
            <a:r>
              <a:rPr lang="ru-RU" dirty="0" smtClean="0"/>
              <a:t>2015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2013</c:v>
                </c:pt>
              </c:strCache>
            </c:strRef>
          </c:tx>
          <c:explosion val="37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Нотариальные действия</c:v>
                </c:pt>
                <c:pt idx="1">
                  <c:v>Доходы от использования имущества</c:v>
                </c:pt>
                <c:pt idx="2">
                  <c:v>Доходы от продажи активов</c:v>
                </c:pt>
                <c:pt idx="3">
                  <c:v>Штрафы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2.4E-2</c:v>
                </c:pt>
                <c:pt idx="1">
                  <c:v>0.36199999999999999</c:v>
                </c:pt>
                <c:pt idx="2">
                  <c:v>1.7000000000000001E-2</c:v>
                </c:pt>
                <c:pt idx="3">
                  <c:v>0.59699999999999998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 anchor="t"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5976267187245"/>
          <c:y val="7.1159209799107989E-2"/>
          <c:w val="0.5674723972468666"/>
          <c:h val="0.76713847795072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0.98699999999999999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1.1200000000000001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УСН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1.006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1.006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1.006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Лист1!$I$2</c:f>
              <c:numCache>
                <c:formatCode>0.00%</c:formatCode>
                <c:ptCount val="1"/>
                <c:pt idx="0">
                  <c:v>1.0609999999999999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Лист1!$J$2</c:f>
              <c:numCache>
                <c:formatCode>0.00%</c:formatCode>
                <c:ptCount val="1"/>
                <c:pt idx="0">
                  <c:v>1.0469999999999999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852416"/>
        <c:axId val="95853952"/>
        <c:axId val="0"/>
      </c:bar3DChart>
      <c:catAx>
        <c:axId val="9585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95853952"/>
        <c:crosses val="autoZero"/>
        <c:auto val="1"/>
        <c:lblAlgn val="ctr"/>
        <c:lblOffset val="100"/>
        <c:noMultiLvlLbl val="0"/>
      </c:catAx>
      <c:valAx>
        <c:axId val="958539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585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34742171504758"/>
          <c:y val="6.4719869413775818E-2"/>
          <c:w val="0.30957433301061793"/>
          <c:h val="0.79710551007030572"/>
        </c:manualLayout>
      </c:layout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589589373645145E-2"/>
          <c:y val="0.22197949334133338"/>
          <c:w val="0.53419909025138879"/>
          <c:h val="0.69971719888211714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74390843668112"/>
          <c:y val="0.18633234608362476"/>
          <c:w val="0.33131706378466003"/>
          <c:h val="0.7710112332069764"/>
        </c:manualLayout>
      </c:layout>
      <c:overlay val="0"/>
      <c:txPr>
        <a:bodyPr anchor="t"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Безвозмездные поступления </a:t>
            </a:r>
            <a:r>
              <a:rPr lang="ru-RU" dirty="0" smtClean="0"/>
              <a:t>2015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2013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иные межбюджетные трансферты</c:v>
                </c:pt>
                <c:pt idx="1">
                  <c:v>субвенции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0.995</c:v>
                </c:pt>
                <c:pt idx="1">
                  <c:v>5.0000000000000001E-3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672383225884727"/>
          <c:y val="7.5312757292069182E-2"/>
          <c:w val="0.16390629120071212"/>
          <c:h val="0.77695231768049711"/>
        </c:manualLayout>
      </c:layout>
      <c:overlay val="0"/>
      <c:txPr>
        <a:bodyPr anchor="t"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79462676683075E-2"/>
          <c:y val="0.24111880289163276"/>
          <c:w val="0.39288202204001554"/>
          <c:h val="0.7110713752111836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16.5</c:v>
                </c:pt>
                <c:pt idx="1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38.799999999999997</c:v>
                </c:pt>
                <c:pt idx="1">
                  <c:v>34.4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2662272"/>
        <c:axId val="32663808"/>
        <c:axId val="32508096"/>
      </c:bar3DChart>
      <c:catAx>
        <c:axId val="32662272"/>
        <c:scaling>
          <c:orientation val="minMax"/>
        </c:scaling>
        <c:delete val="0"/>
        <c:axPos val="b"/>
        <c:majorTickMark val="in"/>
        <c:minorTickMark val="none"/>
        <c:tickLblPos val="high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663808"/>
        <c:crosses val="autoZero"/>
        <c:auto val="1"/>
        <c:lblAlgn val="ctr"/>
        <c:lblOffset val="100"/>
        <c:noMultiLvlLbl val="0"/>
      </c:catAx>
      <c:valAx>
        <c:axId val="3266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62272"/>
        <c:crosses val="autoZero"/>
        <c:crossBetween val="between"/>
      </c:valAx>
      <c:serAx>
        <c:axId val="3250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663808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%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00FF00"/>
              </a:solidFill>
            </c:spPr>
          </c:dPt>
          <c:dPt>
            <c:idx val="8"/>
            <c:bubble3D val="0"/>
            <c:spPr>
              <a:solidFill>
                <a:srgbClr val="6666FF"/>
              </a:solidFill>
            </c:spPr>
          </c:dPt>
          <c:dPt>
            <c:idx val="9"/>
            <c:bubble3D val="0"/>
            <c:spPr>
              <a:solidFill>
                <a:srgbClr val="CC99F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0102</c:v>
                </c:pt>
                <c:pt idx="1">
                  <c:v>0104</c:v>
                </c:pt>
                <c:pt idx="2">
                  <c:v>0113</c:v>
                </c:pt>
                <c:pt idx="3">
                  <c:v>0203</c:v>
                </c:pt>
                <c:pt idx="4">
                  <c:v>0309</c:v>
                </c:pt>
                <c:pt idx="5">
                  <c:v>0409</c:v>
                </c:pt>
                <c:pt idx="6">
                  <c:v>0501</c:v>
                </c:pt>
                <c:pt idx="7">
                  <c:v>0502</c:v>
                </c:pt>
                <c:pt idx="8">
                  <c:v>0503</c:v>
                </c:pt>
                <c:pt idx="9">
                  <c:v>0801</c:v>
                </c:pt>
                <c:pt idx="10">
                  <c:v>1001</c:v>
                </c:pt>
                <c:pt idx="11">
                  <c:v>1003</c:v>
                </c:pt>
                <c:pt idx="12">
                  <c:v>1101</c:v>
                </c:pt>
                <c:pt idx="13">
                  <c:v>1403</c:v>
                </c:pt>
              </c:strCache>
            </c:strRef>
          </c:cat>
          <c:val>
            <c:numRef>
              <c:f>Лист1!$B$2:$B$15</c:f>
              <c:numCache>
                <c:formatCode>0.0%</c:formatCode>
                <c:ptCount val="14"/>
                <c:pt idx="0">
                  <c:v>1.7999999999999999E-2</c:v>
                </c:pt>
                <c:pt idx="1">
                  <c:v>7.3999999999999996E-2</c:v>
                </c:pt>
                <c:pt idx="2">
                  <c:v>8.9999999999999993E-3</c:v>
                </c:pt>
                <c:pt idx="3">
                  <c:v>3.0000000000000001E-3</c:v>
                </c:pt>
                <c:pt idx="4">
                  <c:v>3.0000000000000001E-3</c:v>
                </c:pt>
                <c:pt idx="5">
                  <c:v>4.4999999999999998E-2</c:v>
                </c:pt>
                <c:pt idx="6">
                  <c:v>0.68700000000000006</c:v>
                </c:pt>
                <c:pt idx="7">
                  <c:v>8.0000000000000002E-3</c:v>
                </c:pt>
                <c:pt idx="8">
                  <c:v>2.5999999999999999E-2</c:v>
                </c:pt>
                <c:pt idx="9">
                  <c:v>9.6000000000000002E-2</c:v>
                </c:pt>
                <c:pt idx="10">
                  <c:v>4.0000000000000001E-3</c:v>
                </c:pt>
                <c:pt idx="11">
                  <c:v>1E-3</c:v>
                </c:pt>
                <c:pt idx="12">
                  <c:v>1E-3</c:v>
                </c:pt>
                <c:pt idx="13">
                  <c:v>2.5999999999999999E-2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5050357697667134"/>
          <c:y val="3.9758988459775858E-2"/>
          <c:w val="0.10546594038149973"/>
          <c:h val="0.8076909136357954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06198914406339"/>
          <c:y val="4.2593473259385901E-2"/>
          <c:w val="0.49660975169425631"/>
          <c:h val="0.7671384779507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 МП «Управление муниципальными финансами»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0.99099999999999999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02 - МП «ГО ЧС»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0.93799999999999994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03 - МП«Муниципальная политика»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04 - МП«Развитие транспортной системы»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0.628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05 - МП«Благоустройство территории»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0.98599999999999999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06 - МП«Развитие культуры»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0.999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07 - МП «Развитие физической культуры и спорта»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08 - МП«Обеспечение доступным и комфортным жильем населения Киселевского сельского поселения»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Лист1!$I$2</c:f>
              <c:numCache>
                <c:formatCode>0.00%</c:formatCode>
                <c:ptCount val="1"/>
                <c:pt idx="0">
                  <c:v>0.9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spPr>
            <a:solidFill>
              <a:srgbClr val="CC99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10528"/>
        <c:axId val="44312064"/>
      </c:barChart>
      <c:catAx>
        <c:axId val="4431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44312064"/>
        <c:crosses val="autoZero"/>
        <c:auto val="1"/>
        <c:lblAlgn val="ctr"/>
        <c:lblOffset val="100"/>
        <c:noMultiLvlLbl val="0"/>
      </c:catAx>
      <c:valAx>
        <c:axId val="443120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431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39322726324754"/>
          <c:y val="3.507413082764138E-3"/>
          <c:w val="0.35587129703842429"/>
          <c:h val="0.99649250535202094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0.29751</cdr:x>
      <cdr:y>0.27922</cdr:y>
    </cdr:from>
    <cdr:to>
      <cdr:x>0.43244</cdr:x>
      <cdr:y>0.53985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080120"/>
          <a:ext cx="914426" cy="1008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ru/url?sa=i&amp;rct=j&amp;q=&amp;esrc=s&amp;source=images&amp;cd=&amp;cad=rja&amp;uact=8&amp;docid=UInUUnjX2kUnSM&amp;tbnid=Ejygf_zBRRoKmM:&amp;ved=0CAUQjRw&amp;url=http://novostey.com/business/news570462.html&amp;ei=RBl1U4ntO6fa4QTaioGADw&amp;bvm=bv.66917471,d.bGE&amp;psig=AFQjCNH88JS4gJpunidHdV3z0ROJu4wWjQ&amp;ust=140026949080755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ru/url?sa=i&amp;source=images&amp;cd=&amp;cad=rja&amp;uact=8&amp;docid=PPZwBVkwuGCsoM&amp;tbnid=w-zVD3iKLYBC6M&amp;ved=0CAgQjRw&amp;url=http://ru.depositphotos.com/28734353/stock-illustration-female-emoticon-waving-hello.html&amp;ei=vBXBU53vH6O7ygP96IGgDA&amp;psig=AFQjCNHGfz1mZwhVLKbL-G6nQH7yn0tF9g&amp;ust=140524934059073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google.ru/url?sa=i&amp;rct=j&amp;q=&amp;esrc=s&amp;source=images&amp;cd=&amp;cad=rja&amp;uact=8&amp;docid=dZwKyHr5O0c_6M&amp;tbnid=C_8wjlBcdikcBM:&amp;ved=0CAUQjRw&amp;url=http://mary123.mindmix.ru/&amp;ei=ERfBU9b1L8iAywOWzYD4Aw&amp;bvm=bv.70810081,d.bGQ&amp;psig=AFQjCNFrU5G6WHov64CzRv0WepXWSCxNJw&amp;ust=140524950171361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docid=H1HuRebhBcQTMM&amp;tbnid=I6BZUOWpo8I9mM:&amp;ved=0CAUQjRw&amp;url=http://zoo-farm.ru/page/10/&amp;ei=wwp1U4CmEq3Q4QTQ14D4DA&amp;bvm=bv.66917471,d.bGE&amp;psig=AFQjCNEpS9ZbQpF_XhFXI_Pp_q8cjDlAPQ&amp;ust=1400265755622362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url?sa=i&amp;rct=j&amp;q=&amp;esrc=s&amp;source=images&amp;cd=&amp;cad=rja&amp;uact=8&amp;docid=xa5Il0SqaDCgoM&amp;tbnid=SKp-DNgtVxy4lM:&amp;ved=0CAUQjRw&amp;url=http://go32.ru/news/incidents/4683-rybalka-na-desne-oboshlas-yunym-brakoneram-solidnym-shtrafom.html&amp;ei=gAt1U9DzIurm4QTBmIHoDw&amp;bvm=bv.66917471,d.bGE&amp;psig=AFQjCNE8W5krL_3d41w2ymWpvGY2be4NTw&amp;ust=1400265943935526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7406640" cy="1472184"/>
          </a:xfrm>
        </p:spPr>
        <p:txBody>
          <a:bodyPr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9378" y="357301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Отчет об исполнении бюджета Киселевского сельского поселения </a:t>
            </a:r>
            <a:r>
              <a:rPr lang="ru-RU" b="1" dirty="0" err="1" smtClean="0"/>
              <a:t>Красносулинского</a:t>
            </a:r>
            <a:r>
              <a:rPr lang="ru-RU" b="1" dirty="0" smtClean="0"/>
              <a:t> района </a:t>
            </a:r>
          </a:p>
          <a:p>
            <a:pPr algn="ctr"/>
            <a:r>
              <a:rPr lang="ru-RU" b="1" dirty="0" smtClean="0"/>
              <a:t>за  2015 год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5033580"/>
            <a:ext cx="1795882" cy="136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3. Безвозмездные поступления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безвозмездных поступлений состоят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поступлений:</a:t>
            </a: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(из бюджета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2376264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ovostey.com/i4/2014/01/09/6dfa3e2ac8926a4360b5a8eb67e673f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514" y="4653135"/>
            <a:ext cx="3000335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7266" y="4746145"/>
            <a:ext cx="2232248" cy="148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024744" cy="529128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94752"/>
              </p:ext>
            </p:extLst>
          </p:nvPr>
        </p:nvGraphicFramePr>
        <p:xfrm>
          <a:off x="827584" y="980728"/>
          <a:ext cx="7993508" cy="3241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16424"/>
                <a:gridCol w="1296144"/>
                <a:gridCol w="1296144"/>
                <a:gridCol w="792088"/>
                <a:gridCol w="7927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164 900,00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164 900,00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164 700,00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164 700,00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Иные межбюджетные трансферты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38 635 700,00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34 264 835,21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88,7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99,5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38 800 600,00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34 429 735,21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88,7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</a:t>
            </a: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815734"/>
              </p:ext>
            </p:extLst>
          </p:nvPr>
        </p:nvGraphicFramePr>
        <p:xfrm>
          <a:off x="1042988" y="1989138"/>
          <a:ext cx="6777037" cy="384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747465"/>
              </p:ext>
            </p:extLst>
          </p:nvPr>
        </p:nvGraphicFramePr>
        <p:xfrm>
          <a:off x="1691680" y="2276872"/>
          <a:ext cx="6777037" cy="38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доходов в бюджет поселения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2015 год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591790"/>
              </p:ext>
            </p:extLst>
          </p:nvPr>
        </p:nvGraphicFramePr>
        <p:xfrm>
          <a:off x="1042988" y="2060848"/>
          <a:ext cx="67770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451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>4. Расходы</a:t>
            </a:r>
            <a:endParaRPr lang="ru-RU" dirty="0"/>
          </a:p>
        </p:txBody>
      </p:sp>
      <p:pic>
        <p:nvPicPr>
          <p:cNvPr id="4101" name="Picture 5" descr="http://profvesti.org/wp-content/uploads/2011/09/1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005529"/>
            <a:ext cx="4183967" cy="42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Осуществление расходов по разделам и подразделам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007933"/>
              </p:ext>
            </p:extLst>
          </p:nvPr>
        </p:nvGraphicFramePr>
        <p:xfrm>
          <a:off x="827584" y="1556792"/>
          <a:ext cx="7920880" cy="473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42"/>
                <a:gridCol w="2574674"/>
                <a:gridCol w="1375500"/>
                <a:gridCol w="1315248"/>
                <a:gridCol w="936104"/>
                <a:gridCol w="100811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</a:t>
                      </a:r>
                      <a:r>
                        <a:rPr lang="ru-RU" sz="1400" dirty="0" err="1" smtClean="0"/>
                        <a:t>исполне-ния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0102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Содержание главы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938 200,00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937 033,07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Расходы на администрацию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3 833 600,00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3 801 708,52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Резервный фонд главы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441 900,00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439 009,73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164 700,00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164 700,00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0309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141 100,00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132 362,46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93,8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Осуществление расходов по разделам и подразделам(продолжение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615905"/>
              </p:ext>
            </p:extLst>
          </p:nvPr>
        </p:nvGraphicFramePr>
        <p:xfrm>
          <a:off x="683568" y="1772816"/>
          <a:ext cx="7992888" cy="540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114"/>
                <a:gridCol w="2747969"/>
                <a:gridCol w="1468082"/>
                <a:gridCol w="1304961"/>
                <a:gridCol w="897161"/>
                <a:gridCol w="815601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3 669 285,00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2 303 918,62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62,8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4,5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39 168 864,00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35 243 265,54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68,7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418 400,00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418 282,00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1 333 800,00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1 308 552,03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98,1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4 945 600,00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4 942 762,60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191 900,00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191 873,96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Социальное обеспечение</a:t>
                      </a:r>
                      <a:r>
                        <a:rPr lang="ru-RU" sz="15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населения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40 000,00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1101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Физкультура и спорт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1403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Прочие межбюджетные трансферты</a:t>
                      </a:r>
                      <a:r>
                        <a:rPr lang="ru-RU" sz="15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общего характера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1 318 800,00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1 318 800,00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56 659 149,00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51 285 268,53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90,5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Распределение расходов </a:t>
            </a:r>
            <a:r>
              <a:rPr lang="ru-RU" sz="2800" b="1" dirty="0"/>
              <a:t>по разделам и подразделам</a:t>
            </a:r>
            <a:r>
              <a:rPr lang="ru-RU" sz="2800" b="1" dirty="0" smtClean="0"/>
              <a:t> за 2015 год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26365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2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 anchor="t"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2015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914037"/>
              </p:ext>
            </p:extLst>
          </p:nvPr>
        </p:nvGraphicFramePr>
        <p:xfrm>
          <a:off x="755576" y="1772816"/>
          <a:ext cx="7992888" cy="50292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76464"/>
                <a:gridCol w="549075"/>
                <a:gridCol w="1058341"/>
                <a:gridCol w="1150667"/>
                <a:gridCol w="1058341"/>
              </a:tblGrid>
              <a:tr h="496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 </a:t>
                      </a:r>
                      <a:r>
                        <a:rPr lang="ru-RU" sz="1500" dirty="0" err="1" smtClean="0">
                          <a:effectLst/>
                        </a:rPr>
                        <a:t>пр</a:t>
                      </a:r>
                      <a:r>
                        <a:rPr lang="ru-RU" sz="1500" dirty="0" smtClean="0">
                          <a:effectLst/>
                        </a:rPr>
                        <a:t>-мы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«Управление муниципальными финансами»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3 898,4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3 864,0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сель-</a:t>
                      </a:r>
                      <a:r>
                        <a:rPr lang="ru-RU" sz="1500" b="0" dirty="0" err="1" smtClean="0">
                          <a:effectLst/>
                        </a:rPr>
                        <a:t>ского</a:t>
                      </a:r>
                      <a:r>
                        <a:rPr lang="ru-RU" sz="1500" b="0" dirty="0" smtClean="0">
                          <a:effectLst/>
                        </a:rPr>
                        <a:t> поселения «Защита населения и </a:t>
                      </a:r>
                      <a:r>
                        <a:rPr lang="ru-RU" sz="1500" b="0" dirty="0" err="1" smtClean="0">
                          <a:effectLst/>
                        </a:rPr>
                        <a:t>террито-рии</a:t>
                      </a:r>
                      <a:r>
                        <a:rPr lang="ru-RU" sz="1500" b="0" dirty="0" smtClean="0">
                          <a:effectLst/>
                        </a:rPr>
                        <a:t> от чрезвычайных ситуаций, обеспечение пожарной безопасности и безопасности людей на водных объектах»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141,1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132,4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93,8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сель-</a:t>
                      </a:r>
                      <a:r>
                        <a:rPr lang="ru-RU" sz="1500" b="0" dirty="0" err="1" smtClean="0">
                          <a:effectLst/>
                        </a:rPr>
                        <a:t>ского</a:t>
                      </a:r>
                      <a:r>
                        <a:rPr lang="ru-RU" sz="1500" b="0" dirty="0" smtClean="0">
                          <a:effectLst/>
                        </a:rPr>
                        <a:t> поселения «Муниципальная политика»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315,1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314,8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1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сель-</a:t>
                      </a:r>
                      <a:r>
                        <a:rPr lang="ru-RU" sz="1500" b="0" dirty="0" err="1" smtClean="0">
                          <a:effectLst/>
                        </a:rPr>
                        <a:t>ского</a:t>
                      </a:r>
                      <a:r>
                        <a:rPr lang="ru-RU" sz="1500" b="0" dirty="0" smtClean="0">
                          <a:effectLst/>
                        </a:rPr>
                        <a:t> поселения «Развитие транспортной </a:t>
                      </a:r>
                      <a:r>
                        <a:rPr lang="ru-RU" sz="1500" b="0" dirty="0" err="1" smtClean="0">
                          <a:effectLst/>
                        </a:rPr>
                        <a:t>систе</a:t>
                      </a:r>
                      <a:r>
                        <a:rPr lang="ru-RU" sz="1500" b="0" dirty="0" smtClean="0">
                          <a:effectLst/>
                        </a:rPr>
                        <a:t>-мы»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3 669,3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2 303,9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62,8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«Благоустройство территории и обеспечение качественными </a:t>
                      </a:r>
                      <a:r>
                        <a:rPr lang="ru-RU" sz="1500" b="0" dirty="0" err="1" smtClean="0">
                          <a:effectLst/>
                        </a:rPr>
                        <a:t>жилищно</a:t>
                      </a:r>
                      <a:r>
                        <a:rPr lang="ru-RU" sz="1500" b="0" dirty="0" smtClean="0">
                          <a:effectLst/>
                        </a:rPr>
                        <a:t> коммунальными услугами»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1 752,2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1 726,8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98,6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сель-</a:t>
                      </a:r>
                      <a:r>
                        <a:rPr lang="ru-RU" sz="1500" b="0" dirty="0" err="1" smtClean="0">
                          <a:effectLst/>
                        </a:rPr>
                        <a:t>ского</a:t>
                      </a:r>
                      <a:r>
                        <a:rPr lang="ru-RU" sz="1500" b="0" dirty="0" smtClean="0">
                          <a:effectLst/>
                        </a:rPr>
                        <a:t> поселения «Развитие культуры»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4 945,6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4 942,8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94360"/>
              </p:ext>
            </p:extLst>
          </p:nvPr>
        </p:nvGraphicFramePr>
        <p:xfrm>
          <a:off x="868211" y="1643688"/>
          <a:ext cx="7992888" cy="279497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35837"/>
                <a:gridCol w="589702"/>
                <a:gridCol w="1058341"/>
                <a:gridCol w="1150667"/>
                <a:gridCol w="1058341"/>
              </a:tblGrid>
              <a:tr h="496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 </a:t>
                      </a:r>
                      <a:r>
                        <a:rPr lang="ru-RU" sz="1500" dirty="0" err="1" smtClean="0">
                          <a:effectLst/>
                        </a:rPr>
                        <a:t>пр</a:t>
                      </a:r>
                      <a:r>
                        <a:rPr lang="ru-RU" sz="1500" dirty="0" smtClean="0">
                          <a:effectLst/>
                        </a:rPr>
                        <a:t>-мы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508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сель-</a:t>
                      </a:r>
                      <a:r>
                        <a:rPr lang="ru-RU" sz="1500" b="0" dirty="0" err="1" smtClean="0">
                          <a:effectLst/>
                        </a:rPr>
                        <a:t>ского</a:t>
                      </a:r>
                      <a:r>
                        <a:rPr lang="ru-RU" sz="1500" b="0" dirty="0" smtClean="0">
                          <a:effectLst/>
                        </a:rPr>
                        <a:t> поселения «Развитие физической культу-</a:t>
                      </a:r>
                      <a:r>
                        <a:rPr lang="ru-RU" sz="1500" b="0" dirty="0" err="1" smtClean="0">
                          <a:effectLst/>
                        </a:rPr>
                        <a:t>ры</a:t>
                      </a:r>
                      <a:r>
                        <a:rPr lang="ru-RU" sz="1500" b="0" dirty="0" smtClean="0">
                          <a:effectLst/>
                        </a:rPr>
                        <a:t> и спорта»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43,0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43,0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«Обеспечение доступным и комфортным жильем населения Киселевского сельского поселения»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39 168,9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35 243,3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5089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ВСЕГО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53 933,6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48 571,0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90,1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476672"/>
            <a:ext cx="7498080" cy="1143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889168"/>
          </a:xfrm>
        </p:spPr>
        <p:txBody>
          <a:bodyPr/>
          <a:lstStyle/>
          <a:p>
            <a:pPr algn="ctr"/>
            <a:r>
              <a:rPr lang="ru-RU" dirty="0" smtClean="0"/>
              <a:t>Основные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168840" cy="497964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 algn="just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Киселевского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Красносулинского района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2016-2017 г. г.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решением Собрания депутатов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от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25.12.2014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2015 год в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38 194,4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по расходам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38 194,4 тыс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8580" indent="0" algn="just"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Уточненный план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года составляет по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55 539,6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по расходам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56 659,1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Дефицит бюджета покрыт за счет остатка средств на счете, сложившегося на 01 января 2015 г. на счете поселения в размере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1 119,6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исполнен в 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51 256,1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92,3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планового показателя; исполнение по расходам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51 285,3 тыс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90,5 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плана. </a:t>
            </a:r>
          </a:p>
        </p:txBody>
      </p:sp>
      <p:pic>
        <p:nvPicPr>
          <p:cNvPr id="2051" name="Picture 3" descr="C:\Program Files (x86)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26782"/>
            <a:ext cx="4219575" cy="5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3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программным расходам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 flipV="1">
            <a:off x="611560" y="6453335"/>
            <a:ext cx="8208912" cy="45719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65316860"/>
              </p:ext>
            </p:extLst>
          </p:nvPr>
        </p:nvGraphicFramePr>
        <p:xfrm>
          <a:off x="683568" y="1123004"/>
          <a:ext cx="8208912" cy="605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2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7RBMiW1jok2rXb8hoTkKZEEcE6ohYsxU9R9o0EhZlqE9i9Wo5Z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575" y="4538258"/>
            <a:ext cx="2819882" cy="20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65.mindmix.ru/48/11/61148/31/865431/40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10" y="188640"/>
            <a:ext cx="2952328" cy="2952328"/>
          </a:xfrm>
          <a:prstGeom prst="rect">
            <a:avLst/>
          </a:prstGeom>
          <a:noFill/>
          <a:extLst/>
        </p:spPr>
      </p:pic>
      <p:sp>
        <p:nvSpPr>
          <p:cNvPr id="3" name="Прямоугольник 2"/>
          <p:cNvSpPr/>
          <p:nvPr/>
        </p:nvSpPr>
        <p:spPr>
          <a:xfrm>
            <a:off x="2504674" y="3297758"/>
            <a:ext cx="4846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155" y="2480122"/>
            <a:ext cx="335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Налоговые доходы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Киселевского сельского 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товары (работы, услуги), реализуемые на территории Российской Федерации (акцизы)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 (налог в связи с применением УСН, единый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лиц,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налог)</a:t>
            </a:r>
            <a:endParaRPr lang="ru-RU" sz="1600" dirty="0" smtClean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365104"/>
            <a:ext cx="2764266" cy="20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958" y="4373086"/>
            <a:ext cx="3002793" cy="19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26" y="4587171"/>
            <a:ext cx="2331132" cy="15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24744" cy="745152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293420"/>
              </p:ext>
            </p:extLst>
          </p:nvPr>
        </p:nvGraphicFramePr>
        <p:xfrm>
          <a:off x="1475656" y="1052736"/>
          <a:ext cx="6777035" cy="655598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84176"/>
                <a:gridCol w="1584176"/>
                <a:gridCol w="1512168"/>
                <a:gridCol w="741108"/>
                <a:gridCol w="13554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План,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Факт,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% исполнения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Удельный вес, 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прибыль,</a:t>
                      </a:r>
                      <a:r>
                        <a:rPr lang="ru-RU" sz="1500" b="1" baseline="0" dirty="0" smtClean="0"/>
                        <a:t> доходы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8 859 700,00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8 746 746,99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98,7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52,7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НДФЛ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8 859 700,00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8 746 746,99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98,7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52,7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4428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товары (работы, услуги)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 1 245 700,00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1 395 605,50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112,0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44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акцизы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 1 245 700,00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1 395 605,50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112,0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8,4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4428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совокупный доход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1 368 800,00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1 371 489,77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налог УСН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923 700,00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923 771,01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5,6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ЕСХН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445 100,00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447 718,76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2,7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Налоги на имущество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 smtClean="0"/>
                        <a:t>5 045 700,00</a:t>
                      </a:r>
                      <a:endParaRPr lang="ru-RU" sz="15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5 078 303,72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100,6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30,6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налог на имущество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94 900,00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95 487,79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земельный налог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4 950 800,00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4 982 815,93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30,0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16 519 900,00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16 592 145,98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610643"/>
              </p:ext>
            </p:extLst>
          </p:nvPr>
        </p:nvGraphicFramePr>
        <p:xfrm>
          <a:off x="1435100" y="1447800"/>
          <a:ext cx="7097340" cy="46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37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Неналоговые </a:t>
            </a:r>
            <a:r>
              <a:rPr lang="ru-RU" dirty="0"/>
              <a:t>доходы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действий,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(арендная плата за земельные участки)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штрафы, санкции и возмещение ущерба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669127"/>
            <a:ext cx="2304256" cy="152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zoo-farm.ru/wp-content/uploads/2012/07/kak-vzyat-zemelnyj-uchastok-v-arend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28822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o32.ru/uploads/posts/2012-12/1355291163_ynie-brakonier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28822"/>
            <a:ext cx="2413312" cy="180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758870"/>
              </p:ext>
            </p:extLst>
          </p:nvPr>
        </p:nvGraphicFramePr>
        <p:xfrm>
          <a:off x="1619672" y="1628800"/>
          <a:ext cx="6777035" cy="4439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92908"/>
                <a:gridCol w="1224136"/>
                <a:gridCol w="1295524"/>
                <a:gridCol w="936724"/>
                <a:gridCol w="727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Государственная пошлина за совершение нотариальных действий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5 700,00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5 700,00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2,4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79 800,00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84 672,78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106,1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36,2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Доходы</a:t>
                      </a:r>
                      <a:r>
                        <a:rPr lang="ru-RU" sz="1500" baseline="0" dirty="0" smtClean="0"/>
                        <a:t> от продажи </a:t>
                      </a:r>
                      <a:r>
                        <a:rPr lang="ru-RU" sz="1500" dirty="0" smtClean="0"/>
                        <a:t>материальных и нематериальных активов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</a:p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3 930,00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-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1,7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Штрафы, зачисляемые в бюджет поселения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133 600,00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139 870,34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104,70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59,7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219 100,00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234 173,12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106,9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3490" y="1027664"/>
            <a:ext cx="7024744" cy="6011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неналоговых доходов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209852"/>
              </p:ext>
            </p:extLst>
          </p:nvPr>
        </p:nvGraphicFramePr>
        <p:xfrm>
          <a:off x="1043490" y="1988840"/>
          <a:ext cx="6777037" cy="38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7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налоговым и неналоговым доходам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год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653136"/>
            <a:ext cx="7992888" cy="185395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41140260"/>
              </p:ext>
            </p:extLst>
          </p:nvPr>
        </p:nvGraphicFramePr>
        <p:xfrm>
          <a:off x="683568" y="1397000"/>
          <a:ext cx="7560840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</TotalTime>
  <Words>826</Words>
  <Application>Microsoft Office PowerPoint</Application>
  <PresentationFormat>Экран (4:3)</PresentationFormat>
  <Paragraphs>353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БЮДЖЕТ ДЛЯ ГРАЖДАН</vt:lpstr>
      <vt:lpstr>Основные показатели</vt:lpstr>
      <vt:lpstr>1. Налоговые доходы</vt:lpstr>
      <vt:lpstr>Поступление налоговых доходов</vt:lpstr>
      <vt:lpstr>Распределение налоговых доходов</vt:lpstr>
      <vt:lpstr>2. Неналоговые доходы</vt:lpstr>
      <vt:lpstr>Поступление неналоговых доходов</vt:lpstr>
      <vt:lpstr>Презентация PowerPoint</vt:lpstr>
      <vt:lpstr> </vt:lpstr>
      <vt:lpstr>3. Безвозмездные поступления</vt:lpstr>
      <vt:lpstr>Доходы от безвозмездных  поступлений</vt:lpstr>
      <vt:lpstr>Распределение безвозмездных поступлений</vt:lpstr>
      <vt:lpstr>Анализ поступления доходов в бюджет поселения за 2015 год  </vt:lpstr>
      <vt:lpstr>4. Расходы</vt:lpstr>
      <vt:lpstr>Осуществление расходов по разделам и подразделам</vt:lpstr>
      <vt:lpstr>Осуществление расходов по разделам и подразделам(продолжение)</vt:lpstr>
      <vt:lpstr>Распределение расходов по разделам и подразделам за 2015 год</vt:lpstr>
      <vt:lpstr>Исполнение программной части бюджета поселения за 2015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273</cp:revision>
  <dcterms:created xsi:type="dcterms:W3CDTF">2014-05-15T13:46:29Z</dcterms:created>
  <dcterms:modified xsi:type="dcterms:W3CDTF">2016-06-07T08:17:58Z</dcterms:modified>
</cp:coreProperties>
</file>