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5" r:id="rId10"/>
    <p:sldId id="267" r:id="rId11"/>
    <p:sldId id="269" r:id="rId12"/>
    <p:sldId id="271" r:id="rId13"/>
    <p:sldId id="266" r:id="rId14"/>
    <p:sldId id="268" r:id="rId15"/>
    <p:sldId id="273" r:id="rId16"/>
    <p:sldId id="276" r:id="rId17"/>
    <p:sldId id="277" r:id="rId18"/>
    <p:sldId id="279" r:id="rId19"/>
    <p:sldId id="284" r:id="rId20"/>
    <p:sldId id="283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00CC"/>
    <a:srgbClr val="FF00FF"/>
    <a:srgbClr val="3333FF"/>
    <a:srgbClr val="FF9900"/>
    <a:srgbClr val="66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092662884968172E-2"/>
          <c:y val="7.8902877109354952E-2"/>
          <c:w val="0.55067222367816671"/>
          <c:h val="0.814855937880476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2017</c:v>
                </c:pt>
              </c:strCache>
            </c:strRef>
          </c:tx>
          <c:explosion val="5"/>
          <c:dPt>
            <c:idx val="1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48,3</a:t>
                    </a:r>
                    <a:r>
                      <a:rPr lang="en-US" smtClean="0"/>
                      <a:t>0</a:t>
                    </a:r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52,70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1,9</a:t>
                    </a:r>
                    <a:r>
                      <a:rPr lang="en-US" dirty="0" smtClean="0"/>
                      <a:t>0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4"/>
                <c:pt idx="0">
                  <c:v>НДФЛ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0.433</c:v>
                </c:pt>
                <c:pt idx="1">
                  <c:v>3.4000000000000002E-2</c:v>
                </c:pt>
                <c:pt idx="2">
                  <c:v>1.7999999999999999E-2</c:v>
                </c:pt>
                <c:pt idx="3">
                  <c:v>0.51500000000000001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 2014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НДФЛ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70117142478731465"/>
          <c:y val="0.12310483100189945"/>
          <c:w val="0.28988156126097953"/>
          <c:h val="0.71278266088271303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Неналоговые доходы </a:t>
            </a:r>
            <a:r>
              <a:rPr lang="ru-RU" dirty="0" smtClean="0"/>
              <a:t>2017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2013</c:v>
                </c:pt>
              </c:strCache>
            </c:strRef>
          </c:tx>
          <c:explosion val="37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2"/>
                <c:pt idx="0">
                  <c:v>Доходы от использования имущества</c:v>
                </c:pt>
                <c:pt idx="1">
                  <c:v>Штрафы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2.7E-2</c:v>
                </c:pt>
                <c:pt idx="1">
                  <c:v>0.97299999999999998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 2014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2"/>
                <c:pt idx="0">
                  <c:v>Доходы от использования имущества</c:v>
                </c:pt>
                <c:pt idx="1">
                  <c:v>Штрафы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ayout/>
      <c:overlay val="0"/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65976267187245"/>
          <c:y val="7.1159209799107989E-2"/>
          <c:w val="0.5674723972468666"/>
          <c:h val="0.767138477950721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1.024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1.006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1.0169999999999999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1.03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0.00%</c:formatCode>
                <c:ptCount val="1"/>
                <c:pt idx="0">
                  <c:v>1.0069999999999999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Штрафы</c:v>
                </c:pt>
              </c:strCache>
            </c:strRef>
          </c:tx>
          <c:spPr>
            <a:solidFill>
              <a:srgbClr val="6666FF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0.00%</c:formatCode>
                <c:ptCount val="1"/>
                <c:pt idx="0">
                  <c:v>6.5709999999999997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0.00%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0.00%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943040"/>
        <c:axId val="23944576"/>
        <c:axId val="0"/>
      </c:bar3DChart>
      <c:catAx>
        <c:axId val="23943040"/>
        <c:scaling>
          <c:orientation val="minMax"/>
        </c:scaling>
        <c:delete val="0"/>
        <c:axPos val="b"/>
        <c:majorTickMark val="out"/>
        <c:minorTickMark val="none"/>
        <c:tickLblPos val="nextTo"/>
        <c:crossAx val="23944576"/>
        <c:crosses val="autoZero"/>
        <c:auto val="1"/>
        <c:lblAlgn val="ctr"/>
        <c:lblOffset val="100"/>
        <c:noMultiLvlLbl val="0"/>
      </c:catAx>
      <c:valAx>
        <c:axId val="2394457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3943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74595944365968"/>
          <c:y val="5.2477410896752057E-2"/>
          <c:w val="0.30957433301061793"/>
          <c:h val="0.79710551007030572"/>
        </c:manualLayout>
      </c:layout>
      <c:overlay val="0"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589589373645145E-2"/>
          <c:y val="0.22197949334133338"/>
          <c:w val="0.53419909025138879"/>
          <c:h val="0.69971719888211714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74390843668112"/>
          <c:y val="0.18633234608362476"/>
          <c:w val="0.33131706378466003"/>
          <c:h val="0.7710112332069764"/>
        </c:manualLayout>
      </c:layout>
      <c:overlay val="0"/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2017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2013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00FF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2"/>
                <c:pt idx="0">
                  <c:v>иные межбюджетные трансферты</c:v>
                </c:pt>
                <c:pt idx="1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0.97</c:v>
                </c:pt>
                <c:pt idx="1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2014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2"/>
                <c:pt idx="0">
                  <c:v>иные межбюджетные трансферты</c:v>
                </c:pt>
                <c:pt idx="1">
                  <c:v>субвенции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3302506685443802"/>
          <c:y val="0.20334969231584513"/>
          <c:w val="0.26697493314556198"/>
          <c:h val="0.43039953055708857"/>
        </c:manualLayout>
      </c:layout>
      <c:overlay val="0"/>
      <c:txPr>
        <a:bodyPr anchor="t"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79462676683075E-2"/>
          <c:y val="0.24111880289163276"/>
          <c:w val="0.39288202204001554"/>
          <c:h val="0.7110713752111836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2"/>
                <c:pt idx="0">
                  <c:v>План, млн. руб.</c:v>
                </c:pt>
                <c:pt idx="1">
                  <c:v>Факт, млн. 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16.899999999999999</c:v>
                </c:pt>
                <c:pt idx="1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Лист1!$A$2:$A$4</c:f>
              <c:strCache>
                <c:ptCount val="2"/>
                <c:pt idx="0">
                  <c:v>План, млн. руб.</c:v>
                </c:pt>
                <c:pt idx="1">
                  <c:v>Факт, млн. руб.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0.6</c:v>
                </c:pt>
                <c:pt idx="1">
                  <c:v>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2"/>
                <c:pt idx="0">
                  <c:v>План, млн. руб.</c:v>
                </c:pt>
                <c:pt idx="1">
                  <c:v>Факт, млн. руб.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7.5</c:v>
                </c:pt>
                <c:pt idx="1">
                  <c:v>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0832768"/>
        <c:axId val="100834304"/>
        <c:axId val="23832768"/>
      </c:bar3DChart>
      <c:catAx>
        <c:axId val="100832768"/>
        <c:scaling>
          <c:orientation val="minMax"/>
        </c:scaling>
        <c:delete val="0"/>
        <c:axPos val="b"/>
        <c:majorTickMark val="in"/>
        <c:minorTickMark val="none"/>
        <c:tickLblPos val="high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0834304"/>
        <c:crosses val="autoZero"/>
        <c:auto val="1"/>
        <c:lblAlgn val="ctr"/>
        <c:lblOffset val="100"/>
        <c:noMultiLvlLbl val="0"/>
      </c:catAx>
      <c:valAx>
        <c:axId val="100834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832768"/>
        <c:crosses val="autoZero"/>
        <c:crossBetween val="between"/>
      </c:valAx>
      <c:serAx>
        <c:axId val="23832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0834304"/>
        <c:crosses val="autoZero"/>
      </c:serAx>
    </c:plotArea>
    <c:legend>
      <c:legendPos val="r"/>
      <c:layout/>
      <c:overlay val="0"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990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8"/>
            <c:bubble3D val="0"/>
            <c:spPr>
              <a:solidFill>
                <a:srgbClr val="6666FF"/>
              </a:solidFill>
            </c:spPr>
          </c:dPt>
          <c:dPt>
            <c:idx val="9"/>
            <c:bubble3D val="0"/>
            <c:spPr>
              <a:solidFill>
                <a:srgbClr val="CC99FF"/>
              </a:solidFill>
            </c:spPr>
          </c:dPt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.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mtClean="0"/>
                      <a:t>27</a:t>
                    </a:r>
                    <a:r>
                      <a:rPr lang="en-US" smtClean="0"/>
                      <a:t>.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Лист1!$A$2:$A$15</c:f>
              <c:strCache>
                <c:ptCount val="13"/>
                <c:pt idx="0">
                  <c:v>0104</c:v>
                </c:pt>
                <c:pt idx="1">
                  <c:v>0113</c:v>
                </c:pt>
                <c:pt idx="2">
                  <c:v>0203</c:v>
                </c:pt>
                <c:pt idx="3">
                  <c:v>0309</c:v>
                </c:pt>
                <c:pt idx="4">
                  <c:v>0409</c:v>
                </c:pt>
                <c:pt idx="5">
                  <c:v>0501</c:v>
                </c:pt>
                <c:pt idx="6">
                  <c:v>0502</c:v>
                </c:pt>
                <c:pt idx="7">
                  <c:v>0503</c:v>
                </c:pt>
                <c:pt idx="8">
                  <c:v>0705</c:v>
                </c:pt>
                <c:pt idx="9">
                  <c:v>0801</c:v>
                </c:pt>
                <c:pt idx="10">
                  <c:v>1001</c:v>
                </c:pt>
                <c:pt idx="11">
                  <c:v>1003</c:v>
                </c:pt>
                <c:pt idx="12">
                  <c:v>1101</c:v>
                </c:pt>
              </c:strCache>
            </c:strRef>
          </c:cat>
          <c:val>
            <c:numRef>
              <c:f>Лист1!$B$2:$B$15</c:f>
              <c:numCache>
                <c:formatCode>0.0%</c:formatCode>
                <c:ptCount val="14"/>
                <c:pt idx="0">
                  <c:v>0.27100000000000002</c:v>
                </c:pt>
                <c:pt idx="1">
                  <c:v>1.2999999999999999E-2</c:v>
                </c:pt>
                <c:pt idx="2">
                  <c:v>8.9999999999999993E-3</c:v>
                </c:pt>
                <c:pt idx="3">
                  <c:v>1E-3</c:v>
                </c:pt>
                <c:pt idx="4">
                  <c:v>0.19400000000000001</c:v>
                </c:pt>
                <c:pt idx="5">
                  <c:v>6.8000000000000005E-2</c:v>
                </c:pt>
                <c:pt idx="6">
                  <c:v>1.7999999999999999E-2</c:v>
                </c:pt>
                <c:pt idx="7">
                  <c:v>0.104</c:v>
                </c:pt>
                <c:pt idx="8">
                  <c:v>1E-3</c:v>
                </c:pt>
                <c:pt idx="9">
                  <c:v>0.30299999999999999</c:v>
                </c:pt>
                <c:pt idx="10">
                  <c:v>1.6E-2</c:v>
                </c:pt>
                <c:pt idx="11">
                  <c:v>1E-3</c:v>
                </c:pt>
                <c:pt idx="12">
                  <c:v>1E-3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Лист1!$A$2:$A$15</c:f>
              <c:strCache>
                <c:ptCount val="13"/>
                <c:pt idx="0">
                  <c:v>0104</c:v>
                </c:pt>
                <c:pt idx="1">
                  <c:v>0113</c:v>
                </c:pt>
                <c:pt idx="2">
                  <c:v>0203</c:v>
                </c:pt>
                <c:pt idx="3">
                  <c:v>0309</c:v>
                </c:pt>
                <c:pt idx="4">
                  <c:v>0409</c:v>
                </c:pt>
                <c:pt idx="5">
                  <c:v>0501</c:v>
                </c:pt>
                <c:pt idx="6">
                  <c:v>0502</c:v>
                </c:pt>
                <c:pt idx="7">
                  <c:v>0503</c:v>
                </c:pt>
                <c:pt idx="8">
                  <c:v>0705</c:v>
                </c:pt>
                <c:pt idx="9">
                  <c:v>0801</c:v>
                </c:pt>
                <c:pt idx="10">
                  <c:v>1001</c:v>
                </c:pt>
                <c:pt idx="11">
                  <c:v>1003</c:v>
                </c:pt>
                <c:pt idx="12">
                  <c:v>1101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382053104149394"/>
          <c:y val="4.3283083006694645E-2"/>
          <c:w val="0.13146615412201362"/>
          <c:h val="0.8397222241492940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06198914406339"/>
          <c:y val="4.2593473259385901E-2"/>
          <c:w val="0.49660975169425631"/>
          <c:h val="0.76713847795072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 МП «Управление муниципальными финансами»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02 - МП «ГО ЧС»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03 - МП«Муниципальная политика»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04 - МП«Развитие транспортной системы»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0.97099999999999997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05 - МП«Благоустройство территории»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0.00%</c:formatCode>
                <c:ptCount val="1"/>
                <c:pt idx="0">
                  <c:v>0.98799999999999999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06 - МП«Развитие культуры»</c:v>
                </c:pt>
              </c:strCache>
            </c:strRef>
          </c:tx>
          <c:spPr>
            <a:solidFill>
              <a:srgbClr val="6666FF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07 - МП «Развитие физической культуры и спорта»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0.00%</c:formatCode>
                <c:ptCount val="1"/>
                <c:pt idx="0">
                  <c:v>0.997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08 - МП«Обеспечение доступным и комфортным жильем населения Киселевского сельского поселения»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0.00%</c:formatCode>
                <c:ptCount val="1"/>
                <c:pt idx="0">
                  <c:v>0.999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09-МП "Профилактика терроризма и экстремизма"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0.00%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649792"/>
        <c:axId val="117651328"/>
      </c:barChart>
      <c:catAx>
        <c:axId val="117649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17651328"/>
        <c:crosses val="autoZero"/>
        <c:auto val="1"/>
        <c:lblAlgn val="ctr"/>
        <c:lblOffset val="100"/>
        <c:noMultiLvlLbl val="0"/>
      </c:catAx>
      <c:valAx>
        <c:axId val="1176513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17649792"/>
        <c:crosses val="autoZero"/>
        <c:crossBetween val="between"/>
      </c:valAx>
    </c:plotArea>
    <c:legend>
      <c:legendPos val="r"/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3794032631851827"/>
          <c:y val="2.2398639960386168E-2"/>
          <c:w val="0.3527770793498578"/>
          <c:h val="0.82227292951289932"/>
        </c:manualLayout>
      </c:layout>
      <c:overlay val="0"/>
      <c:spPr>
        <a:ln w="6350"/>
      </c:sp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11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ru/url?sa=i&amp;source=images&amp;cd=&amp;cad=rja&amp;uact=8&amp;docid=PPZwBVkwuGCsoM&amp;tbnid=w-zVD3iKLYBC6M&amp;ved=0CAgQjRw&amp;url=http://ru.depositphotos.com/28734353/stock-illustration-female-emoticon-waving-hello.html&amp;ei=vBXBU53vH6O7ygP96IGgDA&amp;psig=AFQjCNHGfz1mZwhVLKbL-G6nQH7yn0tF9g&amp;ust=140524934059073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www.google.ru/url?sa=i&amp;rct=j&amp;q=&amp;esrc=s&amp;source=images&amp;cd=&amp;cad=rja&amp;uact=8&amp;docid=dZwKyHr5O0c_6M&amp;tbnid=C_8wjlBcdikcBM:&amp;ved=0CAUQjRw&amp;url=http://mary123.mindmix.ru/&amp;ei=ERfBU9b1L8iAywOWzYD4Aw&amp;bvm=bv.70810081,d.bGQ&amp;psig=AFQjCNFrU5G6WHov64CzRv0WepXWSCxNJw&amp;ust=140524950171361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8198728" cy="1328168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8052450" cy="18246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Отчет об исполнении бюджета Киселевского сельского поселения </a:t>
            </a:r>
            <a:r>
              <a:rPr lang="ru-RU" sz="2000" b="1" dirty="0" err="1" smtClean="0"/>
              <a:t>Красносулинского</a:t>
            </a:r>
            <a:r>
              <a:rPr lang="ru-RU" sz="2000" b="1" dirty="0" smtClean="0"/>
              <a:t> района </a:t>
            </a:r>
          </a:p>
          <a:p>
            <a:pPr algn="ctr"/>
            <a:r>
              <a:rPr lang="ru-RU" sz="2000" b="1" dirty="0" smtClean="0"/>
              <a:t>за  2017 год</a:t>
            </a:r>
            <a:endParaRPr lang="ru-RU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5033580"/>
            <a:ext cx="1795882" cy="136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/>
              <a:t>3. Безвозмездные поступления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6777317" cy="3508977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Киселевского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бюджета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области)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2376264" cy="17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14" y="4653135"/>
            <a:ext cx="3000335" cy="17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7266" y="4746145"/>
            <a:ext cx="2232248" cy="148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36004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 2017год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746747"/>
              </p:ext>
            </p:extLst>
          </p:nvPr>
        </p:nvGraphicFramePr>
        <p:xfrm>
          <a:off x="827584" y="980728"/>
          <a:ext cx="7416825" cy="3667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12368"/>
                <a:gridCol w="1296144"/>
                <a:gridCol w="1337850"/>
                <a:gridCol w="734944"/>
                <a:gridCol w="7355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173 500,00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173 500,00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173 500,00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173 500,00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5 724 200,00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5 608 852,51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97,9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97,0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5 897 700,00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5 782 352,51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98,0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</a:t>
            </a:r>
            <a:endParaRPr lang="ru-RU" sz="20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308598"/>
              </p:ext>
            </p:extLst>
          </p:nvPr>
        </p:nvGraphicFramePr>
        <p:xfrm>
          <a:off x="1475656" y="2204864"/>
          <a:ext cx="6777037" cy="386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8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поступления доходов в бюджет поселения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2017 год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212251"/>
              </p:ext>
            </p:extLst>
          </p:nvPr>
        </p:nvGraphicFramePr>
        <p:xfrm>
          <a:off x="1042988" y="2060848"/>
          <a:ext cx="6777037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9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74515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>4. Расходы</a:t>
            </a:r>
            <a:endParaRPr lang="ru-RU" dirty="0"/>
          </a:p>
        </p:txBody>
      </p:sp>
      <p:pic>
        <p:nvPicPr>
          <p:cNvPr id="4101" name="Picture 5" descr="http://profvesti.org/wp-content/uploads/2011/09/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005529"/>
            <a:ext cx="4183967" cy="423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Осуществление расходов по разделам и подразделам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65204"/>
              </p:ext>
            </p:extLst>
          </p:nvPr>
        </p:nvGraphicFramePr>
        <p:xfrm>
          <a:off x="827584" y="1556792"/>
          <a:ext cx="7920880" cy="464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42"/>
                <a:gridCol w="2574674"/>
                <a:gridCol w="1375500"/>
                <a:gridCol w="1315248"/>
                <a:gridCol w="936104"/>
                <a:gridCol w="100811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</a:t>
                      </a:r>
                      <a:r>
                        <a:rPr lang="ru-RU" sz="1400" dirty="0" err="1" smtClean="0"/>
                        <a:t>исполне-ния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 </a:t>
                      </a:r>
                      <a:r>
                        <a:rPr lang="ru-RU" sz="1500" dirty="0" smtClean="0"/>
                        <a:t>040 600,00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 </a:t>
                      </a:r>
                      <a:r>
                        <a:rPr lang="ru-RU" sz="1500" dirty="0" smtClean="0"/>
                        <a:t>023 898,03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27,1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Резервный фонд главы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50 </a:t>
                      </a:r>
                      <a:r>
                        <a:rPr lang="ru-RU" sz="1500" dirty="0" smtClean="0"/>
                        <a:t>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250 000,00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249 484,82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173 300,00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173 300,00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15 900,00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15 890,00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Осуществление расходов по разделам и подразделам(продолжение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813825"/>
              </p:ext>
            </p:extLst>
          </p:nvPr>
        </p:nvGraphicFramePr>
        <p:xfrm>
          <a:off x="683568" y="1772816"/>
          <a:ext cx="7992888" cy="563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114"/>
                <a:gridCol w="2747969"/>
                <a:gridCol w="1468082"/>
                <a:gridCol w="1433547"/>
                <a:gridCol w="768575"/>
                <a:gridCol w="815601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3 648 442,82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3 543 676,37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97,1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19,4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1 253 600,00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1 253 380,53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6,8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344 820,00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334 356,30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97,0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1 939 400,00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1 923 119,26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0705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9 500,00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9 500,00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5 605 500,00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5 604 996,64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30,3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285 600,00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285 586,82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Социальное обеспечение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населения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50 </a:t>
                      </a:r>
                      <a:r>
                        <a:rPr lang="ru-RU" sz="1500" dirty="0" smtClean="0"/>
                        <a:t>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50 </a:t>
                      </a:r>
                      <a:r>
                        <a:rPr lang="ru-RU" sz="1500" dirty="0" smtClean="0"/>
                        <a:t>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44 000,00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43 880,00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18 710 662,82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/>
                        <a:t>18 511 068,77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98,9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100,0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Распределение расходов </a:t>
            </a:r>
            <a:r>
              <a:rPr lang="ru-RU" sz="2800" b="1" dirty="0"/>
              <a:t>по разделам и подразделам</a:t>
            </a:r>
            <a:r>
              <a:rPr lang="ru-RU" sz="2800" b="1" dirty="0" smtClean="0"/>
              <a:t> за </a:t>
            </a:r>
            <a:r>
              <a:rPr lang="ru-RU" sz="2800" b="1" dirty="0" smtClean="0"/>
              <a:t>2017 </a:t>
            </a:r>
            <a:r>
              <a:rPr lang="ru-RU" sz="2800" b="1" dirty="0" smtClean="0"/>
              <a:t>год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390458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5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498080" cy="1143000"/>
          </a:xfrm>
        </p:spPr>
        <p:txBody>
          <a:bodyPr anchor="t"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программной части бюджета поселения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763937"/>
              </p:ext>
            </p:extLst>
          </p:nvPr>
        </p:nvGraphicFramePr>
        <p:xfrm>
          <a:off x="755576" y="1772816"/>
          <a:ext cx="7992888" cy="525780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176464"/>
                <a:gridCol w="549075"/>
                <a:gridCol w="1058341"/>
                <a:gridCol w="1150667"/>
                <a:gridCol w="1058341"/>
              </a:tblGrid>
              <a:tr h="496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Наименование </a:t>
                      </a:r>
                      <a:r>
                        <a:rPr lang="ru-RU" sz="1500" dirty="0" smtClean="0">
                          <a:effectLst/>
                        </a:rPr>
                        <a:t>муниципальной </a:t>
                      </a:r>
                      <a:r>
                        <a:rPr lang="ru-RU" sz="1500" dirty="0">
                          <a:effectLst/>
                        </a:rPr>
                        <a:t>программы </a:t>
                      </a:r>
                      <a:r>
                        <a:rPr lang="ru-RU" sz="1500" dirty="0" smtClean="0">
                          <a:effectLst/>
                        </a:rPr>
                        <a:t>Рогожкинского сельского поселения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№ </a:t>
                      </a:r>
                      <a:r>
                        <a:rPr lang="ru-RU" sz="1500" dirty="0" err="1" smtClean="0">
                          <a:effectLst/>
                        </a:rPr>
                        <a:t>пр</a:t>
                      </a:r>
                      <a:r>
                        <a:rPr lang="ru-RU" sz="1500" dirty="0" smtClean="0">
                          <a:effectLst/>
                        </a:rPr>
                        <a:t>-мы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План, </a:t>
                      </a:r>
                      <a:r>
                        <a:rPr lang="ru-RU" sz="1500" dirty="0" err="1" smtClean="0">
                          <a:effectLst/>
                        </a:rPr>
                        <a:t>тыс.рублей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Факт, </a:t>
                      </a:r>
                      <a:r>
                        <a:rPr lang="ru-RU" sz="1500" dirty="0" err="1" smtClean="0">
                          <a:effectLst/>
                        </a:rPr>
                        <a:t>тыс.рублей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Процент исполнения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33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</a:rPr>
                        <a:t>Муниципальная программа Киселевского сельского поселения «Управление муниципальными финансами»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01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5 </a:t>
                      </a:r>
                      <a:r>
                        <a:rPr lang="ru-RU" sz="1500" dirty="0" smtClean="0">
                          <a:effectLst/>
                        </a:rPr>
                        <a:t>050,0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5 </a:t>
                      </a:r>
                      <a:r>
                        <a:rPr lang="ru-RU" sz="1500" dirty="0" smtClean="0">
                          <a:effectLst/>
                        </a:rPr>
                        <a:t>033,2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99,7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247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</a:rPr>
                        <a:t>Муниципальная программа Киселевского </a:t>
                      </a:r>
                      <a:r>
                        <a:rPr lang="ru-RU" sz="1500" b="0" dirty="0" smtClean="0">
                          <a:effectLst/>
                        </a:rPr>
                        <a:t>сельского </a:t>
                      </a:r>
                      <a:r>
                        <a:rPr lang="ru-RU" sz="1500" b="0" dirty="0" smtClean="0">
                          <a:effectLst/>
                        </a:rPr>
                        <a:t>поселения «Защита населения и </a:t>
                      </a:r>
                      <a:r>
                        <a:rPr lang="ru-RU" sz="1500" b="0" dirty="0" smtClean="0">
                          <a:effectLst/>
                        </a:rPr>
                        <a:t>территории </a:t>
                      </a:r>
                      <a:r>
                        <a:rPr lang="ru-RU" sz="1500" b="0" dirty="0" smtClean="0">
                          <a:effectLst/>
                        </a:rPr>
                        <a:t>от чрезвычайных ситуаций, обеспечение пожарной безопасности и безопасности людей на водных объектах»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02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10,9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10,9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100,0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247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effectLst/>
                        </a:rPr>
                        <a:t>Муниципальная программа Киселевского </a:t>
                      </a:r>
                      <a:r>
                        <a:rPr lang="ru-RU" sz="1500" b="0" dirty="0" smtClean="0">
                          <a:effectLst/>
                        </a:rPr>
                        <a:t>сельского </a:t>
                      </a:r>
                      <a:r>
                        <a:rPr lang="ru-RU" sz="1500" b="0" dirty="0" smtClean="0">
                          <a:effectLst/>
                        </a:rPr>
                        <a:t>поселения «Муниципальная политика»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03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375,1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374,8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99,9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212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</a:rPr>
                        <a:t>Муниципальная программа Киселевского </a:t>
                      </a:r>
                      <a:r>
                        <a:rPr lang="ru-RU" sz="1500" b="0" dirty="0" smtClean="0">
                          <a:effectLst/>
                        </a:rPr>
                        <a:t>сельского </a:t>
                      </a:r>
                      <a:r>
                        <a:rPr lang="ru-RU" sz="1500" b="0" dirty="0" smtClean="0">
                          <a:effectLst/>
                        </a:rPr>
                        <a:t>поселения «Развитие транспортной </a:t>
                      </a:r>
                      <a:r>
                        <a:rPr lang="ru-RU" sz="1500" b="0" dirty="0" smtClean="0">
                          <a:effectLst/>
                        </a:rPr>
                        <a:t>системы</a:t>
                      </a:r>
                      <a:r>
                        <a:rPr lang="ru-RU" sz="1500" b="0" dirty="0" smtClean="0">
                          <a:effectLst/>
                        </a:rPr>
                        <a:t>»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04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3 648,4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3 543,7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97,1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33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</a:rPr>
                        <a:t>Муниципальная программа Киселевского сельского поселения «Благоустройство территории и обеспечение качественными </a:t>
                      </a:r>
                      <a:r>
                        <a:rPr lang="ru-RU" sz="1500" b="0" dirty="0" err="1" smtClean="0">
                          <a:effectLst/>
                        </a:rPr>
                        <a:t>жилищно</a:t>
                      </a:r>
                      <a:r>
                        <a:rPr lang="ru-RU" sz="1500" b="0" dirty="0" smtClean="0">
                          <a:effectLst/>
                        </a:rPr>
                        <a:t> коммунальными услугами»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05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2 284,2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2 </a:t>
                      </a:r>
                      <a:r>
                        <a:rPr lang="ru-RU" sz="1500" dirty="0" smtClean="0">
                          <a:effectLst/>
                        </a:rPr>
                        <a:t>257,5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98,8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33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</a:rPr>
                        <a:t>Муниципальная программа Киселевского </a:t>
                      </a:r>
                      <a:r>
                        <a:rPr lang="ru-RU" sz="1500" b="0" dirty="0" smtClean="0">
                          <a:effectLst/>
                        </a:rPr>
                        <a:t>сельского </a:t>
                      </a:r>
                      <a:r>
                        <a:rPr lang="ru-RU" sz="1500" b="0" dirty="0" smtClean="0">
                          <a:effectLst/>
                        </a:rPr>
                        <a:t>поселения «Развитие культуры»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06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5</a:t>
                      </a:r>
                      <a:r>
                        <a:rPr lang="ru-RU" sz="1500" baseline="0" dirty="0" smtClean="0">
                          <a:effectLst/>
                        </a:rPr>
                        <a:t> 605</a:t>
                      </a:r>
                      <a:r>
                        <a:rPr lang="ru-RU" sz="1500" dirty="0" smtClean="0">
                          <a:effectLst/>
                        </a:rPr>
                        <a:t>,5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5 605,0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100,0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29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950103"/>
              </p:ext>
            </p:extLst>
          </p:nvPr>
        </p:nvGraphicFramePr>
        <p:xfrm>
          <a:off x="868211" y="1643688"/>
          <a:ext cx="7992888" cy="416657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135837"/>
                <a:gridCol w="589702"/>
                <a:gridCol w="1058341"/>
                <a:gridCol w="1150667"/>
                <a:gridCol w="1058341"/>
              </a:tblGrid>
              <a:tr h="496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Наименование </a:t>
                      </a:r>
                      <a:r>
                        <a:rPr lang="ru-RU" sz="1500" dirty="0" smtClean="0">
                          <a:effectLst/>
                        </a:rPr>
                        <a:t>муниципальной </a:t>
                      </a:r>
                      <a:r>
                        <a:rPr lang="ru-RU" sz="1500" dirty="0">
                          <a:effectLst/>
                        </a:rPr>
                        <a:t>программы </a:t>
                      </a:r>
                      <a:r>
                        <a:rPr lang="ru-RU" sz="1500" dirty="0" smtClean="0">
                          <a:effectLst/>
                        </a:rPr>
                        <a:t>Рогожкинского сельского поселения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№ </a:t>
                      </a:r>
                      <a:r>
                        <a:rPr lang="ru-RU" sz="1500" dirty="0" err="1" smtClean="0">
                          <a:effectLst/>
                        </a:rPr>
                        <a:t>пр</a:t>
                      </a:r>
                      <a:r>
                        <a:rPr lang="ru-RU" sz="1500" dirty="0" smtClean="0">
                          <a:effectLst/>
                        </a:rPr>
                        <a:t>-мы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План, </a:t>
                      </a:r>
                      <a:r>
                        <a:rPr lang="ru-RU" sz="1500" dirty="0" err="1" smtClean="0">
                          <a:effectLst/>
                        </a:rPr>
                        <a:t>тыс.рублей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Факт, </a:t>
                      </a:r>
                      <a:r>
                        <a:rPr lang="ru-RU" sz="1500" dirty="0" err="1" smtClean="0">
                          <a:effectLst/>
                        </a:rPr>
                        <a:t>тыс.рублей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Процент исполнения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508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</a:rPr>
                        <a:t>Муниципальная программа Киселевского </a:t>
                      </a:r>
                      <a:r>
                        <a:rPr lang="ru-RU" sz="1500" b="0" dirty="0" smtClean="0">
                          <a:effectLst/>
                        </a:rPr>
                        <a:t>сельского </a:t>
                      </a:r>
                      <a:r>
                        <a:rPr lang="ru-RU" sz="1500" b="0" dirty="0" smtClean="0">
                          <a:effectLst/>
                        </a:rPr>
                        <a:t>поселения «Развитие физической </a:t>
                      </a:r>
                      <a:r>
                        <a:rPr lang="ru-RU" sz="1500" b="0" dirty="0" smtClean="0">
                          <a:effectLst/>
                        </a:rPr>
                        <a:t>культуры </a:t>
                      </a:r>
                      <a:r>
                        <a:rPr lang="ru-RU" sz="1500" b="0" dirty="0" smtClean="0">
                          <a:effectLst/>
                        </a:rPr>
                        <a:t>и спорта»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07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44,0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43,9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99,7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33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</a:rPr>
                        <a:t>Муниципальная программа Киселевского сельского поселения «Обеспечение доступным и комфортным жильем населения Киселевского сельского поселения»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08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1 253 ,6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1 253 4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99,9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3393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Киселевского сельского поселения «Профилактика терроризма и экстремизма»</a:t>
                      </a:r>
                      <a:endParaRPr kumimoji="0" lang="ru-RU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50897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ВСЕГО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18 276,4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18 127,3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99,9</a:t>
                      </a:r>
                      <a:endParaRPr lang="ru-RU" sz="15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627" marR="51627" marT="0" marB="0"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476672"/>
            <a:ext cx="749808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программной части бюджета поселения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(продолжение)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 smtClean="0"/>
              <a:t>Основные показатели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Киселевского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Красносулинского района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решением Собрания депутатов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Киселевского сельского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от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27.12.2016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2017 год в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16 040,1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на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16 040,1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Уточненный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года составляет 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17 737,6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18 710,7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Дефицит бюджета покрыт за счет остатка средств на счете, сложившегося на 01 января 2017 г. на счете поселения в размере 2 717,2 тыс. рублей.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исполнен в 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17 884,7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составляет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100,8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планового показателя; исполнение по расходам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18 511,7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что составляет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98,9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плана. </a:t>
            </a: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42193809"/>
              </p:ext>
            </p:extLst>
          </p:nvPr>
        </p:nvGraphicFramePr>
        <p:xfrm>
          <a:off x="755576" y="1124744"/>
          <a:ext cx="8208912" cy="6050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59632" y="476672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программным расходам бюджета поселения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 flipV="1">
            <a:off x="611560" y="6453335"/>
            <a:ext cx="8208912" cy="45719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2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S7RBMiW1jok2rXb8hoTkKZEEcE6ohYsxU9R9o0EhZlqE9i9Wo5Z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75" y="4538258"/>
            <a:ext cx="2819882" cy="205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65.mindmix.ru/48/11/61148/31/865431/40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10" y="188640"/>
            <a:ext cx="2952328" cy="2952328"/>
          </a:xfrm>
          <a:prstGeom prst="rect">
            <a:avLst/>
          </a:prstGeom>
          <a:noFill/>
          <a:extLst/>
        </p:spPr>
      </p:pic>
      <p:sp>
        <p:nvSpPr>
          <p:cNvPr id="3" name="Прямоугольник 2"/>
          <p:cNvSpPr/>
          <p:nvPr/>
        </p:nvSpPr>
        <p:spPr>
          <a:xfrm>
            <a:off x="2504674" y="3297758"/>
            <a:ext cx="4846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Налоговые доходы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	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Киселевского сельского 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(налог в связи с применением УСН, единый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налог)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налог)</a:t>
            </a:r>
            <a:endParaRPr lang="ru-RU" sz="1600" dirty="0" smtClean="0"/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365104"/>
            <a:ext cx="2764266" cy="207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958" y="4373086"/>
            <a:ext cx="3002793" cy="199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826" y="4587171"/>
            <a:ext cx="2331132" cy="15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45712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 2017год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847517"/>
              </p:ext>
            </p:extLst>
          </p:nvPr>
        </p:nvGraphicFramePr>
        <p:xfrm>
          <a:off x="1043608" y="908720"/>
          <a:ext cx="6777035" cy="49834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84176"/>
                <a:gridCol w="1944216"/>
                <a:gridCol w="1584176"/>
                <a:gridCol w="792088"/>
                <a:gridCol w="872379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План,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Факт,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% исполнения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Удельный вес,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5 056 300,00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5 177 270,46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102,4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43,3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5 056 300,00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5 177 270,46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102,4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43,3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442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совокупный доход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399 600,00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401 982,08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100,6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3,4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ЕСХН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399 600,00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+mn-cs"/>
                        </a:rPr>
                        <a:t>401 982,08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100,6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3,4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i="0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/>
                        <a:t>6 359 000,00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/>
                        <a:t>6 379 992,23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/>
                        <a:t>100,3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/>
                        <a:t>53,3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215 200,00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218 754,46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101,7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1,8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6 143 800,00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6 161 237,77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100,3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51,5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11 814 900,00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11 959 244,77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101,2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894028"/>
              </p:ext>
            </p:extLst>
          </p:nvPr>
        </p:nvGraphicFramePr>
        <p:xfrm>
          <a:off x="1043608" y="1340768"/>
          <a:ext cx="7097340" cy="464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37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Неналоговые </a:t>
            </a:r>
            <a:r>
              <a:rPr lang="ru-RU" dirty="0"/>
              <a:t>доходы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Киселевского сельского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действий,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 (арендная плата за земельные участки)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 продажи материальных и нематериальных активов (доходы от продажи земельных участков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 и возмещение ущерба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669127"/>
            <a:ext cx="2304256" cy="152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zoo-farm.ru/wp-content/uploads/2012/07/kak-vzyat-zemelnyj-uchastok-v-arend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28822"/>
            <a:ext cx="2381250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28822"/>
            <a:ext cx="2413312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 2017год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734567"/>
              </p:ext>
            </p:extLst>
          </p:nvPr>
        </p:nvGraphicFramePr>
        <p:xfrm>
          <a:off x="1619672" y="1628800"/>
          <a:ext cx="6777035" cy="3098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92908"/>
                <a:gridCol w="1224136"/>
                <a:gridCol w="1295524"/>
                <a:gridCol w="936724"/>
                <a:gridCol w="7277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3 800,00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3 827,22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100,7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2,7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Штрафы, зачисляемые в бюджет поселения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21 200,00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139</a:t>
                      </a:r>
                      <a:r>
                        <a:rPr lang="ru-RU" sz="15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308,54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657,1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97,3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25 000,00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143 135,76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572,5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3490" y="1027664"/>
            <a:ext cx="7024744" cy="6011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неналоговых доходов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82632"/>
              </p:ext>
            </p:extLst>
          </p:nvPr>
        </p:nvGraphicFramePr>
        <p:xfrm>
          <a:off x="1043490" y="1988840"/>
          <a:ext cx="6777037" cy="386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77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налоговым и неналоговым доходам бюджета поселения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2017 год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653136"/>
            <a:ext cx="7992888" cy="185395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50790060"/>
              </p:ext>
            </p:extLst>
          </p:nvPr>
        </p:nvGraphicFramePr>
        <p:xfrm>
          <a:off x="683568" y="1397000"/>
          <a:ext cx="7560840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02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2312</TotalTime>
  <Words>788</Words>
  <Application>Microsoft Office PowerPoint</Application>
  <PresentationFormat>Экран (4:3)</PresentationFormat>
  <Paragraphs>332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Кнопка</vt:lpstr>
      <vt:lpstr>БЮДЖЕТ ДЛЯ ГРАЖДАН</vt:lpstr>
      <vt:lpstr>Основные показатели</vt:lpstr>
      <vt:lpstr>1. Налоговые доходы</vt:lpstr>
      <vt:lpstr>Поступление налоговых доходов 2017год </vt:lpstr>
      <vt:lpstr>Распределение налоговых доходов</vt:lpstr>
      <vt:lpstr>2. Неналоговые доходы</vt:lpstr>
      <vt:lpstr>Поступление неналоговых доходов 2017год</vt:lpstr>
      <vt:lpstr>Презентация PowerPoint</vt:lpstr>
      <vt:lpstr> </vt:lpstr>
      <vt:lpstr>3. Безвозмездные поступления</vt:lpstr>
      <vt:lpstr>Доходы от безвозмездных  поступлений 2017год</vt:lpstr>
      <vt:lpstr>Распределение безвозмездных поступлений</vt:lpstr>
      <vt:lpstr>Анализ поступления доходов в бюджет поселения за 2017 год  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за 2017 год</vt:lpstr>
      <vt:lpstr>Исполнение программной части бюджета поселения за 2017 год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Admin</cp:lastModifiedBy>
  <cp:revision>322</cp:revision>
  <dcterms:created xsi:type="dcterms:W3CDTF">2014-05-15T13:46:29Z</dcterms:created>
  <dcterms:modified xsi:type="dcterms:W3CDTF">2018-05-08T10:40:18Z</dcterms:modified>
</cp:coreProperties>
</file>