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75" r:id="rId9"/>
    <p:sldId id="267" r:id="rId10"/>
    <p:sldId id="269" r:id="rId11"/>
    <p:sldId id="271" r:id="rId12"/>
    <p:sldId id="268" r:id="rId13"/>
    <p:sldId id="273" r:id="rId14"/>
    <p:sldId id="276" r:id="rId15"/>
    <p:sldId id="277" r:id="rId16"/>
    <p:sldId id="279" r:id="rId17"/>
    <p:sldId id="283" r:id="rId18"/>
    <p:sldId id="28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CC00CC"/>
    <a:srgbClr val="FF00FF"/>
    <a:srgbClr val="3333FF"/>
    <a:srgbClr val="FF9900"/>
    <a:srgbClr val="6666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092662884968172E-2"/>
          <c:y val="5.7032230788703724E-2"/>
          <c:w val="0.85129189245548331"/>
          <c:h val="0.942967769211296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Неналоговые доходы 2019</c:v>
                </c:pt>
              </c:strCache>
            </c:strRef>
          </c:tx>
          <c:explosion val="5"/>
          <c:dPt>
            <c:idx val="1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44,2</a:t>
                    </a:r>
                    <a:r>
                      <a:rPr lang="en-US" dirty="0" smtClean="0"/>
                      <a:t>%</a:t>
                    </a:r>
                    <a:r>
                      <a:rPr lang="ru-RU" dirty="0" smtClean="0"/>
                      <a:t> НДФЛ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3,4% ЕСХН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r>
                      <a:rPr lang="ru-RU" dirty="0" smtClean="0"/>
                      <a:t>2,4</a:t>
                    </a:r>
                    <a:r>
                      <a:rPr lang="en-US" dirty="0" smtClean="0"/>
                      <a:t>%</a:t>
                    </a:r>
                    <a:r>
                      <a:rPr lang="ru-RU" dirty="0" smtClean="0"/>
                      <a:t> налог на имущество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 smtClean="0"/>
                      <a:t>60,8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ru-RU" dirty="0" smtClean="0"/>
                      <a:t>1,9</a:t>
                    </a:r>
                    <a:r>
                      <a:rPr lang="en-US" dirty="0" smtClean="0"/>
                      <a:t>0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ru-RU" dirty="0" smtClean="0"/>
                      <a:t>1,2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НДФЛ</c:v>
                </c:pt>
                <c:pt idx="1">
                  <c:v>ЕСХН</c:v>
                </c:pt>
                <c:pt idx="2">
                  <c:v>Имущественные налоги(Налог на имущество физ.лиц; земельный налог)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0.40300000000000002</c:v>
                </c:pt>
                <c:pt idx="1">
                  <c:v>5.5E-2</c:v>
                </c:pt>
                <c:pt idx="2">
                  <c:v>0.54200000000000004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665976267187245"/>
          <c:y val="7.1159209799107989E-2"/>
          <c:w val="0.5674723972468666"/>
          <c:h val="0.767138477950721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Исполнение плана</c:v>
                </c:pt>
              </c:strCache>
            </c:strRef>
          </c:cat>
          <c:val>
            <c:numRef>
              <c:f>Лист1!$B$2</c:f>
              <c:numCache>
                <c:formatCode>0.00%</c:formatCode>
                <c:ptCount val="1"/>
                <c:pt idx="0">
                  <c:v>1.042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ЕСХН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Исполнение плана</c:v>
                </c:pt>
              </c:strCache>
            </c:strRef>
          </c:cat>
          <c:val>
            <c:numRef>
              <c:f>Лист1!$C$2</c:f>
              <c:numCache>
                <c:formatCode>0.00%</c:formatCode>
                <c:ptCount val="1"/>
                <c:pt idx="0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имущество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Исполнение плана</c:v>
                </c:pt>
              </c:strCache>
            </c:strRef>
          </c:cat>
          <c:val>
            <c:numRef>
              <c:f>Лист1!$D$2</c:f>
              <c:numCache>
                <c:formatCode>0.00%</c:formatCode>
                <c:ptCount val="1"/>
                <c:pt idx="0">
                  <c:v>1.012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Земельный налог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Исполнение плана</c:v>
                </c:pt>
              </c:strCache>
            </c:strRef>
          </c:cat>
          <c:val>
            <c:numRef>
              <c:f>Лист1!$E$2</c:f>
              <c:numCache>
                <c:formatCode>0.00%</c:formatCode>
                <c:ptCount val="1"/>
                <c:pt idx="0">
                  <c:v>1.002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Аренда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Исполнение плана</c:v>
                </c:pt>
              </c:strCache>
            </c:strRef>
          </c:cat>
          <c:val>
            <c:numRef>
              <c:f>Лист1!$F$2</c:f>
              <c:numCache>
                <c:formatCode>0.00%</c:formatCode>
                <c:ptCount val="1"/>
                <c:pt idx="0">
                  <c:v>1.0509999999999999</c:v>
                </c:pt>
              </c:numCache>
            </c:numRef>
          </c:val>
        </c:ser>
        <c:ser>
          <c:idx val="6"/>
          <c:order val="5"/>
          <c:tx>
            <c:strRef>
              <c:f>Лист1!$G$1</c:f>
              <c:strCache>
                <c:ptCount val="1"/>
                <c:pt idx="0">
                  <c:v>Штрафы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Исполнение плана</c:v>
                </c:pt>
              </c:strCache>
            </c:strRef>
          </c:cat>
          <c:val>
            <c:numRef>
              <c:f>Лист1!$G$2</c:f>
              <c:numCache>
                <c:formatCode>0.00%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0083328"/>
        <c:axId val="50084864"/>
        <c:axId val="0"/>
      </c:bar3DChart>
      <c:catAx>
        <c:axId val="50083328"/>
        <c:scaling>
          <c:orientation val="minMax"/>
        </c:scaling>
        <c:delete val="0"/>
        <c:axPos val="b"/>
        <c:majorTickMark val="out"/>
        <c:minorTickMark val="none"/>
        <c:tickLblPos val="nextTo"/>
        <c:crossAx val="50084864"/>
        <c:crosses val="autoZero"/>
        <c:auto val="1"/>
        <c:lblAlgn val="ctr"/>
        <c:lblOffset val="100"/>
        <c:noMultiLvlLbl val="0"/>
      </c:catAx>
      <c:valAx>
        <c:axId val="5008486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500833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8874595944365968"/>
          <c:y val="5.2477410896752057E-2"/>
          <c:w val="0.25731281180397947"/>
          <c:h val="0.54953793555518438"/>
        </c:manualLayout>
      </c:layout>
      <c:overlay val="0"/>
      <c:txPr>
        <a:bodyPr/>
        <a:lstStyle/>
        <a:p>
          <a:pPr>
            <a:defRPr sz="15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589589373645145E-2"/>
          <c:y val="0.22197949334133338"/>
          <c:w val="0.53419909025138879"/>
          <c:h val="0.69971719888211714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74390843668112"/>
          <c:y val="0.18633234608362476"/>
          <c:w val="0.33131706378466003"/>
          <c:h val="0.7710112332069764"/>
        </c:manualLayout>
      </c:layout>
      <c:overlay val="0"/>
      <c:txPr>
        <a:bodyPr anchor="t"/>
        <a:lstStyle/>
        <a:p>
          <a:pPr>
            <a:defRPr sz="11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Безвозмездные поступления в 2023 году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4710120366762048"/>
          <c:y val="0.27801257104007715"/>
          <c:w val="0.42252536027175297"/>
          <c:h val="0.383308150754249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 2023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7225322807002524E-2"/>
                  <c:y val="3.464493856010795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4.1%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4"/>
                <c:pt idx="0">
                  <c:v>Дотация</c:v>
                </c:pt>
                <c:pt idx="1">
                  <c:v>Субсидия</c:v>
                </c:pt>
                <c:pt idx="2">
                  <c:v>Иные межбюджетные трансферты</c:v>
                </c:pt>
                <c:pt idx="3">
                  <c:v>субвенции 0.2%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3.0000000000000001E-3</c:v>
                </c:pt>
                <c:pt idx="1">
                  <c:v>0.95399999999999996</c:v>
                </c:pt>
                <c:pt idx="2">
                  <c:v>4.1000000000000002E-2</c:v>
                </c:pt>
                <c:pt idx="3">
                  <c:v>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8263936"/>
        <c:axId val="47247744"/>
      </c:barChart>
      <c:catAx>
        <c:axId val="28263936"/>
        <c:scaling>
          <c:orientation val="minMax"/>
        </c:scaling>
        <c:delete val="0"/>
        <c:axPos val="b"/>
        <c:majorTickMark val="out"/>
        <c:minorTickMark val="none"/>
        <c:tickLblPos val="nextTo"/>
        <c:crossAx val="47247744"/>
        <c:auto val="1"/>
        <c:lblAlgn val="ctr"/>
        <c:lblOffset val="100"/>
        <c:noMultiLvlLbl val="0"/>
      </c:catAx>
      <c:valAx>
        <c:axId val="4724774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8263936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Удельный вес, </a:t>
            </a:r>
            <a:r>
              <a:rPr lang="ru-RU" dirty="0"/>
              <a:t>%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790791776027996"/>
          <c:y val="0.13706719212687687"/>
          <c:w val="0.73289357927481291"/>
          <c:h val="0.73342787105158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Расходы, %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99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FF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6666FF"/>
              </a:solidFill>
            </c:spPr>
          </c:dPt>
          <c:dPt>
            <c:idx val="9"/>
            <c:invertIfNegative val="0"/>
            <c:bubble3D val="0"/>
            <c:spPr>
              <a:solidFill>
                <a:srgbClr val="CC99FF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0,0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0</a:t>
                    </a:r>
                    <a:r>
                      <a:rPr lang="en-US" dirty="0" smtClean="0"/>
                      <a:t>.</a:t>
                    </a:r>
                    <a:r>
                      <a:rPr lang="ru-RU" dirty="0" smtClean="0"/>
                      <a:t>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0.1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0,1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3,0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0104</c:v>
                </c:pt>
                <c:pt idx="1">
                  <c:v>0106</c:v>
                </c:pt>
                <c:pt idx="2">
                  <c:v>0113</c:v>
                </c:pt>
                <c:pt idx="3">
                  <c:v>0203</c:v>
                </c:pt>
                <c:pt idx="4">
                  <c:v>0310</c:v>
                </c:pt>
                <c:pt idx="5">
                  <c:v>0406</c:v>
                </c:pt>
                <c:pt idx="6">
                  <c:v>0412</c:v>
                </c:pt>
                <c:pt idx="7">
                  <c:v>0409</c:v>
                </c:pt>
                <c:pt idx="8">
                  <c:v>0502</c:v>
                </c:pt>
                <c:pt idx="9">
                  <c:v>0503</c:v>
                </c:pt>
                <c:pt idx="10">
                  <c:v>0801</c:v>
                </c:pt>
              </c:strCache>
            </c:strRef>
          </c:cat>
          <c:val>
            <c:numRef>
              <c:f>Лист1!$B$2:$B$12</c:f>
              <c:numCache>
                <c:formatCode>0.0%</c:formatCode>
                <c:ptCount val="11"/>
                <c:pt idx="0">
                  <c:v>4.7E-2</c:v>
                </c:pt>
                <c:pt idx="1">
                  <c:v>0</c:v>
                </c:pt>
                <c:pt idx="2">
                  <c:v>5.0000000000000001E-3</c:v>
                </c:pt>
                <c:pt idx="3">
                  <c:v>2E-3</c:v>
                </c:pt>
                <c:pt idx="4">
                  <c:v>1E-3</c:v>
                </c:pt>
                <c:pt idx="5">
                  <c:v>1E-3</c:v>
                </c:pt>
                <c:pt idx="6">
                  <c:v>1E-3</c:v>
                </c:pt>
                <c:pt idx="7">
                  <c:v>0.03</c:v>
                </c:pt>
                <c:pt idx="8">
                  <c:v>0</c:v>
                </c:pt>
                <c:pt idx="9">
                  <c:v>3.9E-2</c:v>
                </c:pt>
                <c:pt idx="10">
                  <c:v>0.873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8170112"/>
        <c:axId val="47917696"/>
      </c:barChart>
      <c:catAx>
        <c:axId val="48170112"/>
        <c:scaling>
          <c:orientation val="minMax"/>
        </c:scaling>
        <c:delete val="0"/>
        <c:axPos val="b"/>
        <c:majorTickMark val="out"/>
        <c:minorTickMark val="none"/>
        <c:tickLblPos val="nextTo"/>
        <c:crossAx val="47917696"/>
        <c:auto val="1"/>
        <c:lblAlgn val="ctr"/>
        <c:lblOffset val="100"/>
        <c:noMultiLvlLbl val="0"/>
      </c:catAx>
      <c:valAx>
        <c:axId val="479176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8170112"/>
        <c:crossBetween val="between"/>
      </c:valAx>
    </c:plotArea>
    <c:legend>
      <c:legendPos val="r"/>
      <c:layout>
        <c:manualLayout>
          <c:xMode val="edge"/>
          <c:yMode val="edge"/>
          <c:x val="0.8382053104149394"/>
          <c:y val="4.3283083006694645E-2"/>
          <c:w val="0.10061825605132692"/>
          <c:h val="0.7907214323881922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2322870558242"/>
          <c:y val="4.2593473259385901E-2"/>
          <c:w val="0.50743947553585667"/>
          <c:h val="0.76713847795072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01 МП «Управление муниципальными финансами»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Исполнение плана</c:v>
                </c:pt>
              </c:strCache>
            </c:strRef>
          </c:cat>
          <c:val>
            <c:numRef>
              <c:f>Лист1!$B$2</c:f>
              <c:numCache>
                <c:formatCode>0.00%</c:formatCode>
                <c:ptCount val="1"/>
                <c:pt idx="0">
                  <c:v>0.99099999999999999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02 - МП «ГО ЧС»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Исполнение плана</c:v>
                </c:pt>
              </c:strCache>
            </c:strRef>
          </c:cat>
          <c:val>
            <c:numRef>
              <c:f>Лист1!$C$2</c:f>
              <c:numCache>
                <c:formatCode>0.00%</c:formatCode>
                <c:ptCount val="1"/>
                <c:pt idx="0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03 - МП«Муниципальная политика»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Исполнение плана</c:v>
                </c:pt>
              </c:strCache>
            </c:strRef>
          </c:cat>
          <c:val>
            <c:numRef>
              <c:f>Лист1!$D$2</c:f>
              <c:numCache>
                <c:formatCode>0.00%</c:formatCode>
                <c:ptCount val="1"/>
                <c:pt idx="0">
                  <c:v>0.999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04 - МП«Развитие транспортной системы»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Исполнение плана</c:v>
                </c:pt>
              </c:strCache>
            </c:strRef>
          </c:cat>
          <c:val>
            <c:numRef>
              <c:f>Лист1!$E$2</c:f>
              <c:numCache>
                <c:formatCode>0.00%</c:formatCode>
                <c:ptCount val="1"/>
                <c:pt idx="0">
                  <c:v>0.998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05 - МП«Благоустройство территории»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Исполнение плана</c:v>
                </c:pt>
              </c:strCache>
            </c:strRef>
          </c:cat>
          <c:val>
            <c:numRef>
              <c:f>Лист1!$F$2</c:f>
              <c:numCache>
                <c:formatCode>0.00%</c:formatCode>
                <c:ptCount val="1"/>
                <c:pt idx="0">
                  <c:v>0.98399999999999999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06 - МП«Развитие культуры»</c:v>
                </c:pt>
              </c:strCache>
            </c:strRef>
          </c:tx>
          <c:spPr>
            <a:solidFill>
              <a:srgbClr val="6666FF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Исполнение плана</c:v>
                </c:pt>
              </c:strCache>
            </c:strRef>
          </c:cat>
          <c:val>
            <c:numRef>
              <c:f>Лист1!$G$2</c:f>
              <c:numCache>
                <c:formatCode>0.00%</c:formatCode>
                <c:ptCount val="1"/>
                <c:pt idx="0">
                  <c:v>0.70599999999999996</c:v>
                </c:pt>
              </c:numCache>
            </c:numRef>
          </c:val>
        </c:ser>
        <c:ser>
          <c:idx val="6"/>
          <c:order val="6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C00CC"/>
              </a:solidFill>
            </c:spPr>
          </c:dPt>
          <c:cat>
            <c:strRef>
              <c:f>Лист1!$A$2</c:f>
              <c:strCache>
                <c:ptCount val="1"/>
                <c:pt idx="0">
                  <c:v>Исполнение плана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8"/>
          <c:order val="7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Исполнение плана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9"/>
          <c:order val="8"/>
          <c:tx>
            <c:strRef>
              <c:f>Лист1!$H$1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CC99FF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Исполнение плана</c:v>
                </c:pt>
              </c:strCache>
            </c:strRef>
          </c:cat>
          <c:val>
            <c:numRef>
              <c:f>Лист1!$H$2</c:f>
              <c:numCache>
                <c:formatCode>0.00%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524928"/>
        <c:axId val="118534912"/>
      </c:barChart>
      <c:catAx>
        <c:axId val="118524928"/>
        <c:scaling>
          <c:orientation val="minMax"/>
        </c:scaling>
        <c:delete val="0"/>
        <c:axPos val="b"/>
        <c:majorTickMark val="out"/>
        <c:minorTickMark val="none"/>
        <c:tickLblPos val="nextTo"/>
        <c:crossAx val="118534912"/>
        <c:crosses val="autoZero"/>
        <c:auto val="1"/>
        <c:lblAlgn val="ctr"/>
        <c:lblOffset val="100"/>
        <c:noMultiLvlLbl val="0"/>
      </c:catAx>
      <c:valAx>
        <c:axId val="11853491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18524928"/>
        <c:crosses val="autoZero"/>
        <c:crossBetween val="between"/>
      </c:valAx>
    </c:plotArea>
    <c:legend>
      <c:legendPos val="r"/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.63794032631851827"/>
          <c:y val="2.2398639960386168E-2"/>
          <c:w val="0.3527770793498578"/>
          <c:h val="0.78658940911792452"/>
        </c:manualLayout>
      </c:layout>
      <c:overlay val="0"/>
      <c:spPr>
        <a:ln w="6350"/>
      </c:sp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0.30822</cdr:x>
      <cdr:y>0.29441</cdr:y>
    </cdr:from>
    <cdr:to>
      <cdr:x>0.44315</cdr:x>
      <cdr:y>0.55504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88852" y="10328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0.30822</cdr:x>
      <cdr:y>0.29441</cdr:y>
    </cdr:from>
    <cdr:to>
      <cdr:x>0.44315</cdr:x>
      <cdr:y>0.55504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88852" y="10328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0.19126</cdr:x>
      <cdr:y>0.33506</cdr:y>
    </cdr:from>
    <cdr:to>
      <cdr:x>0.30813</cdr:x>
      <cdr:y>0.44674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1296144"/>
          <a:ext cx="79208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800" b="0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ru-RU" sz="1800" kern="1200" dirty="0" smtClean="0">
            <a:solidFill>
              <a:prstClr val="black"/>
            </a:solidFill>
          </a:endParaRPr>
        </a:p>
        <a:p xmlns:a="http://schemas.openxmlformats.org/drawingml/2006/main">
          <a:pPr algn="ctr" rtl="0">
            <a:defRPr sz="1800" b="0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ru-RU" sz="1800" kern="1200" dirty="0">
            <a:solidFill>
              <a:prstClr val="black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ECFA2-31F0-449E-A1E9-4E7B23A6E629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43179-3E6A-49C0-822E-1358885E5C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684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43179-3E6A-49C0-822E-1358885E5CD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11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43179-3E6A-49C0-822E-1358885E5CD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266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ru/url?sa=i&amp;source=images&amp;cd=&amp;cad=rja&amp;uact=8&amp;docid=PPZwBVkwuGCsoM&amp;tbnid=w-zVD3iKLYBC6M&amp;ved=0CAgQjRw&amp;url=http://ru.depositphotos.com/28734353/stock-illustration-female-emoticon-waving-hello.html&amp;ei=vBXBU53vH6O7ygP96IGgDA&amp;psig=AFQjCNHGfz1mZwhVLKbL-G6nQH7yn0tF9g&amp;ust=140524934059073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hyperlink" Target="http://www.google.ru/url?sa=i&amp;rct=j&amp;q=&amp;esrc=s&amp;source=images&amp;cd=&amp;cad=rja&amp;uact=8&amp;docid=dZwKyHr5O0c_6M&amp;tbnid=C_8wjlBcdikcBM:&amp;ved=0CAUQjRw&amp;url=http://mary123.mindmix.ru/&amp;ei=ERfBU9b1L8iAywOWzYD4Aw&amp;bvm=bv.70810081,d.bGQ&amp;psig=AFQjCNFrU5G6WHov64CzRv0WepXWSCxNJw&amp;ust=140524950171361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docid=H1HuRebhBcQTMM&amp;tbnid=I6BZUOWpo8I9mM:&amp;ved=0CAUQjRw&amp;url=http://zoo-farm.ru/page/10/&amp;ei=wwp1U4CmEq3Q4QTQ14D4DA&amp;bvm=bv.66917471,d.bGE&amp;psig=AFQjCNEpS9ZbQpF_XhFXI_Pp_q8cjDlAPQ&amp;ust=1400265755622362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://www.google.ru/url?sa=i&amp;rct=j&amp;q=&amp;esrc=s&amp;source=images&amp;cd=&amp;cad=rja&amp;uact=8&amp;docid=xa5Il0SqaDCgoM&amp;tbnid=SKp-DNgtVxy4lM:&amp;ved=0CAUQjRw&amp;url=http://go32.ru/news/incidents/4683-rybalka-na-desne-oboshlas-yunym-brakoneram-solidnym-shtrafom.html&amp;ei=gAt1U9DzIurm4QTBmIHoDw&amp;bvm=bv.66917471,d.bGE&amp;psig=AFQjCNE8W5krL_3d41w2ymWpvGY2be4NTw&amp;ust=1400265943935526" TargetMode="Externa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2.jpg"/><Relationship Id="rId2" Type="http://schemas.openxmlformats.org/officeDocument/2006/relationships/hyperlink" Target="http://www.google.ru/url?sa=i&amp;rct=j&amp;q=&amp;esrc=s&amp;source=images&amp;cd=&amp;cad=rja&amp;uact=8&amp;docid=uvw1mKRFFyw9DM&amp;tbnid=HBaMo5yfEUAcaM:&amp;ved=0CAUQjRw&amp;url=http://vk.com/pages?oid=-20205030&amp;p=%D0%94%D0%BE%D1%82%D0%B0%D1%86%D0%B8%D1%8F_%D0%BC%D1%8D%D1%80%D0%B8%D0%B8_%D0%B3._%D0%9C%D0%BE%D1%81%D0%BA%D0%B2%D1%8B&amp;ei=ABl1U_ChDPT24QSG3oGwDg&amp;bvm=bv.66917471,d.bGE&amp;psig=AFQjCNHMzVo70hdx7twVgknRccXN_hEhnQ&amp;ust=140026932903563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ru/url?sa=i&amp;rct=j&amp;q=&amp;esrc=s&amp;source=images&amp;cd=&amp;cad=rja&amp;uact=8&amp;docid=GXwZSpx09o9rzM&amp;tbnid=1BQP4QGD8xoobM:&amp;ved=0CAUQjRw&amp;url=http://nord-news.ru/news/2012/04/02/?newsid=28418&amp;ei=kBl1U-HZK4WK4gSB0IH4Bw&amp;bvm=bv.66917471,d.bGE&amp;psig=AFQjCNEXtXMsQuw1IAkJxHbHtVhAdbobyQ&amp;ust=1400269570568088" TargetMode="External"/><Relationship Id="rId5" Type="http://schemas.openxmlformats.org/officeDocument/2006/relationships/image" Target="../media/image11.jpeg"/><Relationship Id="rId4" Type="http://schemas.openxmlformats.org/officeDocument/2006/relationships/hyperlink" Target="http://www.google.ru/url?sa=i&amp;rct=j&amp;q=&amp;esrc=s&amp;source=images&amp;cd=&amp;cad=rja&amp;uact=8&amp;docid=UInUUnjX2kUnSM&amp;tbnid=Ejygf_zBRRoKmM:&amp;ved=0CAUQjRw&amp;url=http://novostey.com/business/news570462.html&amp;ei=RBl1U4ntO6fa4QTaioGADw&amp;bvm=bv.66917471,d.bGE&amp;psig=AFQjCNH88JS4gJpunidHdV3z0ROJu4wWjQ&amp;ust=140026949080755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8052450" cy="1824608"/>
          </a:xfrm>
        </p:spPr>
        <p:txBody>
          <a:bodyPr>
            <a:normAutofit/>
          </a:bodyPr>
          <a:lstStyle/>
          <a:p>
            <a:pPr algn="ctr"/>
            <a:endParaRPr lang="ru-RU" sz="2000" b="1" dirty="0" smtClean="0"/>
          </a:p>
          <a:p>
            <a:pPr algn="ctr"/>
            <a:endParaRPr lang="ru-RU" sz="2000" b="1" dirty="0"/>
          </a:p>
          <a:p>
            <a:pPr algn="ctr"/>
            <a:r>
              <a:rPr lang="ru-RU" sz="2000" b="1" dirty="0" smtClean="0"/>
              <a:t> 2023 год</a:t>
            </a:r>
            <a:endParaRPr lang="ru-RU" sz="20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140968"/>
            <a:ext cx="6768752" cy="129614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 ДЛЯ ГРАЖДАН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2023год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11760" y="556345"/>
            <a:ext cx="367240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8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36004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безвозмездных  поступлений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год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931470"/>
              </p:ext>
            </p:extLst>
          </p:nvPr>
        </p:nvGraphicFramePr>
        <p:xfrm>
          <a:off x="827584" y="980728"/>
          <a:ext cx="7235746" cy="54914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08312"/>
                <a:gridCol w="1584176"/>
                <a:gridCol w="1475105"/>
                <a:gridCol w="632634"/>
                <a:gridCol w="7355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показателя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План, руб.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Факт, руб.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Удельный вес, %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440 100,00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440 100,00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121 382 000,00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121 382 000,00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Субвенции бюджетам муниципальных образований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/>
                        <a:t>299 400,00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/>
                        <a:t>299 400,00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  <a:cs typeface="+mn-cs"/>
                        </a:rPr>
                        <a:t>100,0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0,2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 на осуществление первичного воинского учета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299 200,00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299 200,00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 на определение перечня должностных лиц, уполномоченных составлять протоколы об административных правонарушениях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200,00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200,00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</a:p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Иные межбюджетные трансферты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5 164 900,00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5 155 265,31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99,8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ВСЕГО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127 286 400,00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127 276 765,31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  <a:cs typeface="+mn-cs"/>
                        </a:rPr>
                        <a:t>100,0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18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 anchor="ctr">
            <a:normAutofit/>
          </a:bodyPr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безвозмездных поступлений</a:t>
            </a:r>
            <a:endParaRPr lang="ru-RU" sz="2000" dirty="0"/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815734"/>
              </p:ext>
            </p:extLst>
          </p:nvPr>
        </p:nvGraphicFramePr>
        <p:xfrm>
          <a:off x="1042988" y="1989138"/>
          <a:ext cx="6777037" cy="384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3711445"/>
              </p:ext>
            </p:extLst>
          </p:nvPr>
        </p:nvGraphicFramePr>
        <p:xfrm>
          <a:off x="1475656" y="2060848"/>
          <a:ext cx="6777037" cy="3868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863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745152"/>
          </a:xfrm>
        </p:spPr>
        <p:txBody>
          <a:bodyPr anchor="ctr">
            <a:normAutofit/>
          </a:bodyPr>
          <a:lstStyle/>
          <a:p>
            <a:pPr algn="ctr"/>
            <a:r>
              <a:rPr lang="ru-RU" dirty="0" smtClean="0"/>
              <a:t>4. Расходы</a:t>
            </a:r>
            <a:endParaRPr lang="ru-RU" dirty="0"/>
          </a:p>
        </p:txBody>
      </p:sp>
      <p:pic>
        <p:nvPicPr>
          <p:cNvPr id="4101" name="Picture 5" descr="http://profvesti.org/wp-content/uploads/2011/09/1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7" y="2005529"/>
            <a:ext cx="4183967" cy="423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05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7024744" cy="45712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Осуществление расходов по разделам и подразделам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373239"/>
              </p:ext>
            </p:extLst>
          </p:nvPr>
        </p:nvGraphicFramePr>
        <p:xfrm>
          <a:off x="827584" y="1556792"/>
          <a:ext cx="7920880" cy="5191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42"/>
                <a:gridCol w="2574674"/>
                <a:gridCol w="1375500"/>
                <a:gridCol w="1315248"/>
                <a:gridCol w="936104"/>
                <a:gridCol w="1008112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РзПр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показателя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План, </a:t>
                      </a:r>
                    </a:p>
                    <a:p>
                      <a:pPr algn="ctr"/>
                      <a:r>
                        <a:rPr lang="ru-RU" sz="1400" dirty="0" smtClean="0"/>
                        <a:t>руб.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Факт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</a:t>
                      </a:r>
                      <a:r>
                        <a:rPr lang="ru-RU" sz="1400" dirty="0" err="1" smtClean="0"/>
                        <a:t>исполне-ния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Удельный вес, %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3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4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5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6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0104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Расходы на администрацию поселения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8 100 700,00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8 025 </a:t>
                      </a:r>
                      <a:r>
                        <a:rPr lang="ru-RU" sz="1500" dirty="0" smtClean="0"/>
                        <a:t>430,68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99,1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4,7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0106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Переданные полномочия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51 500,00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51 500,00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-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0111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Резервный фонд главы поселения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70 000,00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0,0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-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0113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859 900,00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859 513,73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99,9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0,5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0203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299 200,00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299 200,00</a:t>
                      </a:r>
                      <a:endParaRPr lang="ru-RU" sz="15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100,0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0,2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0310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222 300,00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222  286,5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100,0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0,1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68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45712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Осуществление расходов по разделам и подразделам(продолжение</a:t>
            </a:r>
            <a:r>
              <a:rPr lang="ru-RU" sz="2800" b="1" dirty="0" smtClean="0"/>
              <a:t>)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386882"/>
              </p:ext>
            </p:extLst>
          </p:nvPr>
        </p:nvGraphicFramePr>
        <p:xfrm>
          <a:off x="683568" y="1772816"/>
          <a:ext cx="7992888" cy="6217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9114"/>
                <a:gridCol w="2337230"/>
                <a:gridCol w="1728192"/>
                <a:gridCol w="1584176"/>
                <a:gridCol w="768575"/>
                <a:gridCol w="815601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РзПр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показателя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Факт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Удельный вес, %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3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4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5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6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0406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Водное хозяйство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146 200,00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146 160,0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0,1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0409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Национальная экономика (дорожный фонд поселения)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5 093 200,00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5 083 565,31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99,8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3,0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0412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Национальная </a:t>
                      </a:r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13 000,00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13 000,00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100,0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0,1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0502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-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0503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Благоустройство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6 846 900,00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6 737 346,61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98,4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3,9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0705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Повышение квалификации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20 100,00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/>
                        <a:t>      20 044,00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99,7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-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0801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212 064 500,00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/>
                        <a:t>149 699 840,98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70,6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87,3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1001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364 100,00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364 044,84</a:t>
                      </a:r>
                      <a:endParaRPr lang="ru-RU" sz="15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99,9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0,1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1003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+mn-lt"/>
                          <a:cs typeface="Times New Roman" panose="02020603050405020304" pitchFamily="18" charset="0"/>
                        </a:rPr>
                        <a:t>Физкультура и спорт</a:t>
                      </a:r>
                      <a:endParaRPr lang="ru-RU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30 000,00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30 000,00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100,0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-</a:t>
                      </a:r>
                      <a:endParaRPr lang="ru-RU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latin typeface="+mn-lt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5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234 181 600,00</a:t>
                      </a:r>
                      <a:endParaRPr lang="ru-RU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1" dirty="0" smtClean="0"/>
                        <a:t>171 551 932,65</a:t>
                      </a:r>
                      <a:endParaRPr lang="ru-RU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99,4</a:t>
                      </a:r>
                      <a:endParaRPr lang="ru-RU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100,0</a:t>
                      </a:r>
                      <a:endParaRPr lang="ru-RU" sz="15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47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Распределение расходов </a:t>
            </a:r>
            <a:r>
              <a:rPr lang="ru-RU" sz="2800" b="1" dirty="0"/>
              <a:t>по разделам и подразделам</a:t>
            </a:r>
            <a:r>
              <a:rPr lang="ru-RU" sz="2800" b="1" dirty="0" smtClean="0"/>
              <a:t> за </a:t>
            </a:r>
            <a:r>
              <a:rPr lang="ru-RU" sz="2800" b="1" dirty="0" smtClean="0"/>
              <a:t>2023 </a:t>
            </a:r>
            <a:r>
              <a:rPr lang="ru-RU" sz="2800" b="1" dirty="0" smtClean="0"/>
              <a:t>год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753568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525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498080" cy="114300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программной части бюджета поселения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84525"/>
              </p:ext>
            </p:extLst>
          </p:nvPr>
        </p:nvGraphicFramePr>
        <p:xfrm>
          <a:off x="251520" y="2060848"/>
          <a:ext cx="8640958" cy="6054315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4515096"/>
                <a:gridCol w="593594"/>
                <a:gridCol w="1144152"/>
                <a:gridCol w="1243964"/>
                <a:gridCol w="1144152"/>
              </a:tblGrid>
              <a:tr h="377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Наименование </a:t>
                      </a:r>
                      <a:r>
                        <a:rPr lang="ru-RU" sz="1500" dirty="0" smtClean="0">
                          <a:effectLst/>
                        </a:rPr>
                        <a:t>муниципальной </a:t>
                      </a:r>
                      <a:r>
                        <a:rPr lang="ru-RU" sz="1500" dirty="0">
                          <a:effectLst/>
                        </a:rPr>
                        <a:t>программы </a:t>
                      </a:r>
                      <a:r>
                        <a:rPr lang="ru-RU" sz="1500" dirty="0" smtClean="0">
                          <a:effectLst/>
                        </a:rPr>
                        <a:t>Рогожкинского сельского поселения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№ </a:t>
                      </a:r>
                      <a:r>
                        <a:rPr lang="ru-RU" sz="1500" dirty="0" err="1" smtClean="0">
                          <a:effectLst/>
                        </a:rPr>
                        <a:t>пр</a:t>
                      </a:r>
                      <a:r>
                        <a:rPr lang="ru-RU" sz="1500" dirty="0" smtClean="0">
                          <a:effectLst/>
                        </a:rPr>
                        <a:t>-мы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План, </a:t>
                      </a:r>
                      <a:r>
                        <a:rPr lang="ru-RU" sz="1500" dirty="0" err="1" smtClean="0">
                          <a:effectLst/>
                        </a:rPr>
                        <a:t>тыс.руб</a:t>
                      </a:r>
                      <a:r>
                        <a:rPr lang="ru-RU" sz="1500" dirty="0" smtClean="0">
                          <a:effectLst/>
                        </a:rPr>
                        <a:t>.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Факт, </a:t>
                      </a:r>
                      <a:r>
                        <a:rPr lang="ru-RU" sz="1500" dirty="0" err="1" smtClean="0">
                          <a:effectLst/>
                        </a:rPr>
                        <a:t>тыс.руб</a:t>
                      </a:r>
                      <a:r>
                        <a:rPr lang="ru-RU" sz="1500" dirty="0" smtClean="0">
                          <a:effectLst/>
                        </a:rPr>
                        <a:t>.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Процент исполнения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</a:tr>
              <a:tr h="3393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effectLst/>
                        </a:rPr>
                        <a:t>Муниципальная программа Киселевского сельского поселения «Управление муниципальными финансами»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01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8 102,6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8 027,3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99,1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</a:tr>
              <a:tr h="247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effectLst/>
                        </a:rPr>
                        <a:t>Муниципальная программа Киселевского сельского поселения «Обеспечение пожарной безопасности и безопасности людей на водных объектах, профилактика терроризма и экстремизма на территории Киселевского сельского поселения»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02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227,3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227,3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100,0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</a:tr>
              <a:tr h="247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effectLst/>
                        </a:rPr>
                        <a:t>Муниципальная программа Киселевского сельского поселения «Муниципальная политика»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03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651,1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651,0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99,9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</a:tr>
              <a:tr h="212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effectLst/>
                        </a:rPr>
                        <a:t>Муниципальная программа Киселевского сельского поселения «Развитие транспортной системы»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04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5 093,2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5 083,6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99,8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</a:tr>
              <a:tr h="3393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effectLst/>
                        </a:rPr>
                        <a:t>Муниципальная программа Киселевского сельского поселения «Благоустройство территории и обеспечение качественными </a:t>
                      </a:r>
                      <a:r>
                        <a:rPr lang="ru-RU" sz="1500" b="0" dirty="0" err="1" smtClean="0">
                          <a:effectLst/>
                        </a:rPr>
                        <a:t>жилищно</a:t>
                      </a:r>
                      <a:r>
                        <a:rPr lang="ru-RU" sz="1500" b="0" dirty="0" smtClean="0">
                          <a:effectLst/>
                        </a:rPr>
                        <a:t> - коммунальными услугами»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05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6 846,9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6 737,3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98,4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</a:tr>
              <a:tr h="3393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effectLst/>
                        </a:rPr>
                        <a:t>Муниципальная программа Киселевского сельского поселения «Развитие культуры, физической культуры и спорта»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06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212 064,5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149 699,8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70,6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</a:tr>
              <a:tr h="33931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ВСЕГО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232 985,6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170 426,3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627" marR="5162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73,1</a:t>
                      </a:r>
                      <a:endParaRPr lang="ru-RU" sz="15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1627" marR="5162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29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710502861"/>
              </p:ext>
            </p:extLst>
          </p:nvPr>
        </p:nvGraphicFramePr>
        <p:xfrm>
          <a:off x="755576" y="1124744"/>
          <a:ext cx="8208912" cy="6050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259632" y="476672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плана по программным расходам бюджета поселения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год</a:t>
            </a:r>
          </a:p>
          <a:p>
            <a:pPr algn="ctr"/>
            <a:endParaRPr lang="ru-RU" dirty="0"/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 flipV="1">
            <a:off x="611560" y="6453335"/>
            <a:ext cx="8208912" cy="45719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5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29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1.gstatic.com/images?q=tbn:ANd9GcS7RBMiW1jok2rXb8hoTkKZEEcE6ohYsxU9R9o0EhZlqE9i9Wo5Z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575" y="4538258"/>
            <a:ext cx="2819882" cy="205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65.mindmix.ru/48/11/61148/31/865431/40.jpe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510" y="188640"/>
            <a:ext cx="2952328" cy="2952328"/>
          </a:xfrm>
          <a:prstGeom prst="rect">
            <a:avLst/>
          </a:prstGeom>
          <a:noFill/>
          <a:extLst/>
        </p:spPr>
      </p:pic>
      <p:sp>
        <p:nvSpPr>
          <p:cNvPr id="3" name="Прямоугольник 2"/>
          <p:cNvSpPr/>
          <p:nvPr/>
        </p:nvSpPr>
        <p:spPr>
          <a:xfrm>
            <a:off x="2504674" y="3297758"/>
            <a:ext cx="48468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 ВНИМАНИЕ!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52155" y="2480122"/>
            <a:ext cx="33518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23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024744" cy="889168"/>
          </a:xfrm>
        </p:spPr>
        <p:txBody>
          <a:bodyPr/>
          <a:lstStyle/>
          <a:p>
            <a:pPr algn="ctr"/>
            <a:r>
              <a:rPr lang="ru-RU" dirty="0" smtClean="0"/>
              <a:t>Основные показатели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12777"/>
            <a:ext cx="7168840" cy="4314005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68580" indent="0" algn="just">
              <a:buNone/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Киселевского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Красносулинского района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 решением Собрания депутатов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Киселевского сельского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от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23.12.2022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доходам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2023 год в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сумме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164 152,9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по расходам на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сумме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164 152,9 тыс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68580" indent="0" algn="just"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Уточненный план 2023 год составляет по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доходам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224 569,9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руб., по расходам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234 181,6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Профицит бюджета на 01 января 2024 г. на счете поселения в размере  14 288,0 тыс. рублей.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План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доходам исполнен в сумме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172 796,6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что составляет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76,9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от планового показателя; исполнение по расходам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171 551,9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руб., что составляет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73,3 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от плана. </a:t>
            </a:r>
          </a:p>
        </p:txBody>
      </p:sp>
      <p:pic>
        <p:nvPicPr>
          <p:cNvPr id="2051" name="Picture 3" descr="C:\Program Files (x86)\Microsoft Office\MEDIA\OFFICE14\Lines\BD21315_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726782"/>
            <a:ext cx="4219575" cy="56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831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7024744" cy="745152"/>
          </a:xfrm>
        </p:spPr>
        <p:txBody>
          <a:bodyPr>
            <a:normAutofit/>
          </a:bodyPr>
          <a:lstStyle/>
          <a:p>
            <a:r>
              <a:rPr lang="ru-RU" dirty="0" smtClean="0"/>
              <a:t>1. Налоговые доходы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43608" y="1312384"/>
            <a:ext cx="6777317" cy="4059813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/>
              <a:t>	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Киселевского сельского поселения состоят из следующих поступлений: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доходы физических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налоги на совокупный доход (налог в связи с применением УСН, единый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сельскохозяйственный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налог) 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налоги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имущество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(налог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имущество физических лиц,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налог)</a:t>
            </a:r>
            <a:endParaRPr lang="ru-RU" sz="1600" dirty="0" smtClean="0"/>
          </a:p>
          <a:p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4365104"/>
            <a:ext cx="2764266" cy="2073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958" y="4373086"/>
            <a:ext cx="3002793" cy="1998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826" y="4587171"/>
            <a:ext cx="2331132" cy="15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681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45712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налоговых доходов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год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1703379"/>
              </p:ext>
            </p:extLst>
          </p:nvPr>
        </p:nvGraphicFramePr>
        <p:xfrm>
          <a:off x="1043608" y="908720"/>
          <a:ext cx="6777035" cy="49834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584176"/>
                <a:gridCol w="1944216"/>
                <a:gridCol w="1584176"/>
                <a:gridCol w="792088"/>
                <a:gridCol w="872379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Наименование показателя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План,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Факт,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% исполнения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Удельный вес, %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Налоги на прибыль,</a:t>
                      </a:r>
                      <a:r>
                        <a:rPr lang="ru-RU" sz="1500" b="1" baseline="0" dirty="0" smtClean="0"/>
                        <a:t> доходы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19 213 500,00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20 092 164,82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104,6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44,2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 НДФЛ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19 213</a:t>
                      </a:r>
                      <a:r>
                        <a:rPr lang="ru-RU" sz="1500" b="1" baseline="0" dirty="0" smtClean="0"/>
                        <a:t> 500,00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20 092 164,82</a:t>
                      </a:r>
                      <a:endParaRPr kumimoji="0" lang="ru-RU" sz="1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104,6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+mn-lt"/>
                          <a:cs typeface="+mn-cs"/>
                        </a:rPr>
                        <a:t>-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24428"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Налоги на совокупный доход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 </a:t>
                      </a:r>
                      <a:r>
                        <a:rPr lang="ru-RU" sz="1500" b="1" dirty="0" smtClean="0"/>
                        <a:t>542 000,00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1 541 943,00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100,0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3,4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 ЕСХН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 </a:t>
                      </a:r>
                      <a:r>
                        <a:rPr lang="ru-RU" sz="1500" b="1" dirty="0" smtClean="0"/>
                        <a:t>542 000,00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1 541 943,00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100,0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-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0" dirty="0" smtClean="0"/>
                        <a:t>Налоги на имущество</a:t>
                      </a:r>
                      <a:endParaRPr lang="ru-RU" sz="15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dirty="0" smtClean="0"/>
                        <a:t>23 757 100,00</a:t>
                      </a:r>
                      <a:endParaRPr lang="ru-RU" sz="1500" b="1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i="0" dirty="0" smtClean="0"/>
                        <a:t>23 807 976,95</a:t>
                      </a:r>
                      <a:endParaRPr lang="ru-RU" sz="15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i="0" dirty="0" smtClean="0"/>
                        <a:t>100,2</a:t>
                      </a:r>
                      <a:endParaRPr lang="ru-RU" sz="15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i="0" dirty="0" smtClean="0"/>
                        <a:t>52,4</a:t>
                      </a:r>
                      <a:endParaRPr lang="ru-RU" sz="15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 налог на имущество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322 000,00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325 753,94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101,2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-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 земельный налог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23 435 100,00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23 482 223,01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100,2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-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ВСЕГО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44 512 600,00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45 442 084,77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102,0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90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836712"/>
            <a:ext cx="7024744" cy="601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налоговых доходов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6188145"/>
              </p:ext>
            </p:extLst>
          </p:nvPr>
        </p:nvGraphicFramePr>
        <p:xfrm>
          <a:off x="1043608" y="1340768"/>
          <a:ext cx="7097340" cy="4645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374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68580" indent="0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Киселевского сельского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состоят из следующих поступлений: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пошлина за совершение нотариальных действий,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использования имущества (арендная плата за земельные участки) 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 продажи материальных и нематериальных активов (доходы от продажи земельных участков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штрафы, санкции и возмещение ущерба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4669127"/>
            <a:ext cx="2304256" cy="1529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ttp://zoo-farm.ru/wp-content/uploads/2012/07/kak-vzyat-zemelnyj-uchastok-v-arend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528822"/>
            <a:ext cx="2381250" cy="178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go32.ru/uploads/posts/2012-12/1355291163_ynie-brakonieri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528822"/>
            <a:ext cx="2413312" cy="1809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426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7024744" cy="673144"/>
          </a:xfrm>
        </p:spPr>
        <p:txBody>
          <a:bodyPr anchor="ctr"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неналоговых доходов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год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192345"/>
              </p:ext>
            </p:extLst>
          </p:nvPr>
        </p:nvGraphicFramePr>
        <p:xfrm>
          <a:off x="1619672" y="1628800"/>
          <a:ext cx="6777035" cy="40182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92908"/>
                <a:gridCol w="1151508"/>
                <a:gridCol w="1368152"/>
                <a:gridCol w="936724"/>
                <a:gridCol w="727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показателя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План, </a:t>
                      </a:r>
                    </a:p>
                    <a:p>
                      <a:pPr algn="ctr"/>
                      <a:r>
                        <a:rPr lang="ru-RU" sz="1400" dirty="0" smtClean="0"/>
                        <a:t>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Факт, </a:t>
                      </a:r>
                    </a:p>
                    <a:p>
                      <a:pPr algn="ctr"/>
                      <a:r>
                        <a:rPr lang="ru-RU" sz="1400" dirty="0" smtClean="0"/>
                        <a:t>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Удельный вес, %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ГОСПОШЛИНА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00,00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00,0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r>
                        <a:rPr lang="ru-RU" sz="1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ПОЛУЧАЕМЫЕ В ВИДЕ АРЕНДНОЙ ПЛАТЫЗА ЗЕМЛЮ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69 800,00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73 374,00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ЗАЧИСЛЯЕМЫЕ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БЮДЖЕТ ПОСЕЛЕНИЯ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4 400,00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4 400,00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ВСЕГО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74 200,00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77 774,00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104,8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2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476672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плана по налоговым и неналоговым доходам бюджета поселения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653136"/>
            <a:ext cx="7992888" cy="185395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5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298372829"/>
              </p:ext>
            </p:extLst>
          </p:nvPr>
        </p:nvGraphicFramePr>
        <p:xfrm>
          <a:off x="683568" y="1397000"/>
          <a:ext cx="7560840" cy="3112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023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3200" dirty="0" smtClean="0"/>
              <a:t>3. Безвозмездные поступления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24744"/>
            <a:ext cx="6777317" cy="341433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68580" lvl="0" indent="0">
              <a:buClr>
                <a:srgbClr val="94C600"/>
              </a:buClr>
              <a:buNone/>
            </a:pPr>
            <a:r>
              <a:rPr lang="ru-RU" sz="1500" dirty="0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Доходы </a:t>
            </a:r>
            <a:r>
              <a:rPr lang="ru-RU" sz="1500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500" dirty="0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Киселевского </a:t>
            </a:r>
            <a:r>
              <a:rPr lang="ru-RU" sz="1500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500" dirty="0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безвозмездных поступлений состоят </a:t>
            </a:r>
            <a:r>
              <a:rPr lang="ru-RU" sz="1500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следующих поступлений</a:t>
            </a:r>
            <a:r>
              <a:rPr lang="ru-RU" sz="1500" dirty="0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buClr>
                <a:srgbClr val="94C600"/>
              </a:buClr>
            </a:pPr>
            <a:r>
              <a:rPr lang="ru-RU" sz="1500" dirty="0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 бюджетам сельских поселений на поддержку мер по обеспечению сбалансированности бюджетов</a:t>
            </a:r>
            <a:endParaRPr lang="ru-RU" sz="1500" dirty="0">
              <a:solidFill>
                <a:srgbClr val="3E3D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94C600"/>
              </a:buClr>
            </a:pPr>
            <a:r>
              <a:rPr lang="ru-RU" sz="1500" dirty="0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субвенций (на осуществление первичного воинского учета, на определение перечня лиц, уполномоченных составлять протоколы об административных правонарушениях)</a:t>
            </a:r>
            <a:endParaRPr lang="ru-RU" sz="1500" dirty="0">
              <a:solidFill>
                <a:srgbClr val="3E3D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94C600"/>
              </a:buClr>
            </a:pPr>
            <a:r>
              <a:rPr lang="ru-RU" sz="1500" dirty="0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иных межбюджетных трансфертов (из бюджета </a:t>
            </a:r>
            <a:r>
              <a:rPr lang="ru-RU" sz="1500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Ростовской </a:t>
            </a:r>
            <a:r>
              <a:rPr lang="ru-RU" sz="1500" dirty="0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области)</a:t>
            </a:r>
          </a:p>
          <a:p>
            <a:pPr marL="68580" indent="0">
              <a:buNone/>
            </a:pPr>
            <a:endParaRPr lang="ru-RU" dirty="0"/>
          </a:p>
        </p:txBody>
      </p:sp>
      <p:pic>
        <p:nvPicPr>
          <p:cNvPr id="3074" name="Picture 2" descr="http://cs413427.vk.me/v413427393/6c7f/vMY_64OER1w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653136"/>
            <a:ext cx="2376264" cy="178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novostey.com/i4/2014/01/09/6dfa3e2ac8926a4360b5a8eb67e673f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514" y="4653135"/>
            <a:ext cx="3000335" cy="178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87266" y="4746145"/>
            <a:ext cx="2232248" cy="1488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23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4055</TotalTime>
  <Words>755</Words>
  <Application>Microsoft Office PowerPoint</Application>
  <PresentationFormat>Экран (4:3)</PresentationFormat>
  <Paragraphs>340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Аптека</vt:lpstr>
      <vt:lpstr>БЮДЖЕТ ДЛЯ ГРАЖДАН за 2023год</vt:lpstr>
      <vt:lpstr>Основные показатели</vt:lpstr>
      <vt:lpstr>1. Налоговые доходы</vt:lpstr>
      <vt:lpstr>Поступление налоговых доходов 2023 год </vt:lpstr>
      <vt:lpstr>Распределение налоговых доходов</vt:lpstr>
      <vt:lpstr>Неналоговые доходы</vt:lpstr>
      <vt:lpstr>Поступление неналоговых доходов 2023 год</vt:lpstr>
      <vt:lpstr> </vt:lpstr>
      <vt:lpstr>3. Безвозмездные поступления</vt:lpstr>
      <vt:lpstr>Доходы от безвозмездных  поступлений 2023 год</vt:lpstr>
      <vt:lpstr>Распределение безвозмездных поступлений</vt:lpstr>
      <vt:lpstr>4. Расходы</vt:lpstr>
      <vt:lpstr>Осуществление расходов по разделам и подразделам</vt:lpstr>
      <vt:lpstr>Осуществление расходов по разделам и подразделам(продолжение)</vt:lpstr>
      <vt:lpstr>Распределение расходов по разделам и подразделам за 2023 год</vt:lpstr>
      <vt:lpstr>Исполнение программной части бюджета поселения за 2023 год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Admin</cp:lastModifiedBy>
  <cp:revision>435</cp:revision>
  <dcterms:created xsi:type="dcterms:W3CDTF">2014-05-15T13:46:29Z</dcterms:created>
  <dcterms:modified xsi:type="dcterms:W3CDTF">2024-05-20T12:03:50Z</dcterms:modified>
</cp:coreProperties>
</file>