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5" r:id="rId9"/>
    <p:sldId id="267" r:id="rId10"/>
    <p:sldId id="269" r:id="rId11"/>
    <p:sldId id="271" r:id="rId12"/>
    <p:sldId id="266" r:id="rId13"/>
    <p:sldId id="268" r:id="rId14"/>
    <p:sldId id="273" r:id="rId15"/>
    <p:sldId id="276" r:id="rId16"/>
    <p:sldId id="277" r:id="rId17"/>
    <p:sldId id="279" r:id="rId18"/>
    <p:sldId id="283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CC"/>
    <a:srgbClr val="FF00FF"/>
    <a:srgbClr val="3333FF"/>
    <a:srgbClr val="FF9900"/>
    <a:srgbClr val="66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147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92662884968172E-2"/>
          <c:y val="7.8902877109354952E-2"/>
          <c:w val="0.55067222367816671"/>
          <c:h val="0.814855937880476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2019</c:v>
                </c:pt>
              </c:strCache>
            </c:strRef>
          </c:tx>
          <c:explosion val="5"/>
          <c:dPt>
            <c:idx val="1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r>
                      <a:rPr lang="en-US" dirty="0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0.502</c:v>
                </c:pt>
                <c:pt idx="1">
                  <c:v>7.4999999999999997E-2</c:v>
                </c:pt>
                <c:pt idx="2">
                  <c:v>0.01</c:v>
                </c:pt>
                <c:pt idx="3">
                  <c:v>0.41299999999999998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0117142478731465"/>
          <c:y val="0.12310483100189945"/>
          <c:w val="0.28988156126097953"/>
          <c:h val="0.71278266088271303"/>
        </c:manualLayout>
      </c:layout>
      <c:overlay val="1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5976267187245"/>
          <c:y val="7.1159209799107989E-2"/>
          <c:w val="0.5674723972468666"/>
          <c:h val="0.76713847795072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1.012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1.002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1.0049999999999999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1.002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354304"/>
        <c:axId val="120404992"/>
        <c:axId val="0"/>
      </c:bar3DChart>
      <c:catAx>
        <c:axId val="12035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404992"/>
        <c:crosses val="autoZero"/>
        <c:auto val="1"/>
        <c:lblAlgn val="ctr"/>
        <c:lblOffset val="100"/>
        <c:noMultiLvlLbl val="0"/>
      </c:catAx>
      <c:valAx>
        <c:axId val="1204049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0354304"/>
        <c:crosses val="autoZero"/>
        <c:crossBetween val="between"/>
      </c:valAx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8874595944365968"/>
          <c:y val="5.2477410896752057E-2"/>
          <c:w val="0.31125404055634032"/>
          <c:h val="0.8332596429443595"/>
        </c:manualLayout>
      </c:layout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589589373645145E-2"/>
          <c:y val="0.22197949334133338"/>
          <c:w val="0.53419909025138879"/>
          <c:h val="0.69971719888211714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74390843668112"/>
          <c:y val="0.18633234608362476"/>
          <c:w val="0.33131706378466003"/>
          <c:h val="0.7710112332069764"/>
        </c:manualLayout>
      </c:layout>
      <c:overlay val="0"/>
      <c:txPr>
        <a:bodyPr anchor="t"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Безвозмездные поступления </a:t>
            </a:r>
            <a:r>
              <a:rPr lang="ru-RU" dirty="0" smtClean="0"/>
              <a:t>2020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2018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explosion val="0"/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иные межбюджетные трансферты</c:v>
                </c:pt>
                <c:pt idx="1">
                  <c:v>субвенции</c:v>
                </c:pt>
                <c:pt idx="2">
                  <c:v>дотации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0.81599999999999995</c:v>
                </c:pt>
                <c:pt idx="1">
                  <c:v>1.7999999999999999E-2</c:v>
                </c:pt>
                <c:pt idx="2">
                  <c:v>0.16600000000000001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2014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иные межбюджетные трансферты</c:v>
                </c:pt>
                <c:pt idx="1">
                  <c:v>субвенции</c:v>
                </c:pt>
                <c:pt idx="2">
                  <c:v>дотации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3302506685443802"/>
          <c:y val="0.13112372896909974"/>
          <c:w val="0.26697493314556198"/>
          <c:h val="0.24097104369619085"/>
        </c:manualLayout>
      </c:layout>
      <c:overlay val="0"/>
      <c:txPr>
        <a:bodyPr anchor="t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79462676683075E-2"/>
          <c:y val="0.24111880289163276"/>
          <c:w val="0.39288202204001554"/>
          <c:h val="0.7110713752111836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51.1</c:v>
                </c:pt>
                <c:pt idx="1">
                  <c:v>51.3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48.9</c:v>
                </c:pt>
                <c:pt idx="1">
                  <c:v>48.7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0872320"/>
        <c:axId val="120874112"/>
        <c:axId val="120435136"/>
      </c:bar3DChart>
      <c:catAx>
        <c:axId val="120872320"/>
        <c:scaling>
          <c:orientation val="minMax"/>
        </c:scaling>
        <c:delete val="0"/>
        <c:axPos val="b"/>
        <c:majorTickMark val="in"/>
        <c:minorTickMark val="none"/>
        <c:tickLblPos val="high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0874112"/>
        <c:crosses val="autoZero"/>
        <c:auto val="1"/>
        <c:lblAlgn val="ctr"/>
        <c:lblOffset val="100"/>
        <c:noMultiLvlLbl val="0"/>
      </c:catAx>
      <c:valAx>
        <c:axId val="12087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872320"/>
        <c:crosses val="autoZero"/>
        <c:crossBetween val="between"/>
      </c:valAx>
      <c:serAx>
        <c:axId val="12043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0874112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8"/>
            <c:bubble3D val="0"/>
            <c:spPr>
              <a:solidFill>
                <a:srgbClr val="6666FF"/>
              </a:solidFill>
            </c:spPr>
          </c:dPt>
          <c:dPt>
            <c:idx val="9"/>
            <c:bubble3D val="0"/>
            <c:spPr>
              <a:solidFill>
                <a:srgbClr val="CC99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1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5.1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0104</c:v>
                </c:pt>
                <c:pt idx="1">
                  <c:v>0113</c:v>
                </c:pt>
                <c:pt idx="2">
                  <c:v>0203</c:v>
                </c:pt>
                <c:pt idx="3">
                  <c:v>0310</c:v>
                </c:pt>
                <c:pt idx="4">
                  <c:v>0412</c:v>
                </c:pt>
                <c:pt idx="5">
                  <c:v>0409</c:v>
                </c:pt>
                <c:pt idx="6">
                  <c:v>0502</c:v>
                </c:pt>
                <c:pt idx="7">
                  <c:v>0503</c:v>
                </c:pt>
                <c:pt idx="8">
                  <c:v>0705</c:v>
                </c:pt>
                <c:pt idx="9">
                  <c:v>0801</c:v>
                </c:pt>
                <c:pt idx="10">
                  <c:v>1001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0.21199999999999999</c:v>
                </c:pt>
                <c:pt idx="1">
                  <c:v>6.0000000000000001E-3</c:v>
                </c:pt>
                <c:pt idx="2">
                  <c:v>8.9999999999999993E-3</c:v>
                </c:pt>
                <c:pt idx="3">
                  <c:v>2E-3</c:v>
                </c:pt>
                <c:pt idx="4">
                  <c:v>2E-3</c:v>
                </c:pt>
                <c:pt idx="5">
                  <c:v>5.0999999999999997E-2</c:v>
                </c:pt>
                <c:pt idx="6">
                  <c:v>1.6E-2</c:v>
                </c:pt>
                <c:pt idx="7">
                  <c:v>9.2999999999999999E-2</c:v>
                </c:pt>
                <c:pt idx="8">
                  <c:v>1E-3</c:v>
                </c:pt>
                <c:pt idx="9">
                  <c:v>0.59399999999999997</c:v>
                </c:pt>
                <c:pt idx="10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82053104149394"/>
          <c:y val="4.3283083006694645E-2"/>
          <c:w val="0.13146615412201362"/>
          <c:h val="0.8397222241492940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2322870558242"/>
          <c:y val="4.2593473259385901E-2"/>
          <c:w val="0.50743947553585667"/>
          <c:h val="0.767138477950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 МП «Управление муниципальными финансами»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0.98199999999999998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02 - МП «ГО ЧС»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03 - МП«Муниципальная политика»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04 - МП«Развитие транспортной системы»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05 - МП«Благоустройство территории»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0.996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06 - МП«Развитие культуры»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7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8"/>
          <c:tx>
            <c:strRef>
              <c:f>Лист1!$H$1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65152"/>
        <c:axId val="161266688"/>
      </c:barChart>
      <c:catAx>
        <c:axId val="16126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1266688"/>
        <c:crosses val="autoZero"/>
        <c:auto val="1"/>
        <c:lblAlgn val="ctr"/>
        <c:lblOffset val="100"/>
        <c:noMultiLvlLbl val="0"/>
      </c:catAx>
      <c:valAx>
        <c:axId val="161266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61265152"/>
        <c:crosses val="autoZero"/>
        <c:crossBetween val="between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3794032631851827"/>
          <c:y val="2.2398639960386168E-2"/>
          <c:w val="0.3527770793498578"/>
          <c:h val="0.78658940911792452"/>
        </c:manualLayout>
      </c:layout>
      <c:overlay val="0"/>
      <c:spPr>
        <a:ln w="6350"/>
      </c:sp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0.19126</cdr:x>
      <cdr:y>0.33506</cdr:y>
    </cdr:from>
    <cdr:to>
      <cdr:x>0.30813</cdr:x>
      <cdr:y>0.44674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29614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800" kern="1200" dirty="0" smtClean="0">
              <a:solidFill>
                <a:prstClr val="black"/>
              </a:solidFill>
            </a:rPr>
            <a:t>28,3%</a:t>
          </a:r>
          <a:endParaRPr lang="ru-RU" sz="1800" kern="1200" dirty="0">
            <a:solidFill>
              <a:prstClr val="black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ru/url?sa=i&amp;source=images&amp;cd=&amp;cad=rja&amp;uact=8&amp;docid=PPZwBVkwuGCsoM&amp;tbnid=w-zVD3iKLYBC6M&amp;ved=0CAgQjRw&amp;url=http://ru.depositphotos.com/28734353/stock-illustration-female-emoticon-waving-hello.html&amp;ei=vBXBU53vH6O7ygP96IGgDA&amp;psig=AFQjCNHGfz1mZwhVLKbL-G6nQH7yn0tF9g&amp;ust=140524934059073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google.ru/url?sa=i&amp;rct=j&amp;q=&amp;esrc=s&amp;source=images&amp;cd=&amp;cad=rja&amp;uact=8&amp;docid=dZwKyHr5O0c_6M&amp;tbnid=C_8wjlBcdikcBM:&amp;ved=0CAUQjRw&amp;url=http://mary123.mindmix.ru/&amp;ei=ERfBU9b1L8iAywOWzYD4Aw&amp;bvm=bv.70810081,d.bGQ&amp;psig=AFQjCNFrU5G6WHov64CzRv0WepXWSCxNJw&amp;ust=14052495017136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docid=H1HuRebhBcQTMM&amp;tbnid=I6BZUOWpo8I9mM:&amp;ved=0CAUQjRw&amp;url=http://zoo-farm.ru/page/10/&amp;ei=wwp1U4CmEq3Q4QTQ14D4DA&amp;bvm=bv.66917471,d.bGE&amp;psig=AFQjCNEpS9ZbQpF_XhFXI_Pp_q8cjDlAPQ&amp;ust=1400265755622362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url?sa=i&amp;rct=j&amp;q=&amp;esrc=s&amp;source=images&amp;cd=&amp;cad=rja&amp;uact=8&amp;docid=xa5Il0SqaDCgoM&amp;tbnid=SKp-DNgtVxy4lM:&amp;ved=0CAUQjRw&amp;url=http://go32.ru/news/incidents/4683-rybalka-na-desne-oboshlas-yunym-brakoneram-solidnym-shtrafom.html&amp;ei=gAt1U9DzIurm4QTBmIHoDw&amp;bvm=bv.66917471,d.bGE&amp;psig=AFQjCNE8W5krL_3d41w2ymWpvGY2be4NTw&amp;ust=1400265943935526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ru/url?sa=i&amp;rct=j&amp;q=&amp;esrc=s&amp;source=images&amp;cd=&amp;cad=rja&amp;uact=8&amp;docid=UInUUnjX2kUnSM&amp;tbnid=Ejygf_zBRRoKmM:&amp;ved=0CAUQjRw&amp;url=http://novostey.com/business/news570462.html&amp;ei=RBl1U4ntO6fa4QTaioGADw&amp;bvm=bv.66917471,d.bGE&amp;psig=AFQjCNH88JS4gJpunidHdV3z0ROJu4wWjQ&amp;ust=14002694908075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052450" cy="18246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Отчет об исполнении бюджета Киселевского сельского поселения </a:t>
            </a:r>
            <a:r>
              <a:rPr lang="ru-RU" sz="2000" b="1" dirty="0" err="1" smtClean="0"/>
              <a:t>Красносулинского</a:t>
            </a:r>
            <a:r>
              <a:rPr lang="ru-RU" sz="2000" b="1" dirty="0" smtClean="0"/>
              <a:t> района </a:t>
            </a:r>
          </a:p>
          <a:p>
            <a:pPr algn="ctr"/>
            <a:r>
              <a:rPr lang="ru-RU" sz="2000" b="1" dirty="0" smtClean="0"/>
              <a:t>за  2020 год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8198728" cy="1328168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548680"/>
            <a:ext cx="36724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36004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359174"/>
              </p:ext>
            </p:extLst>
          </p:nvPr>
        </p:nvGraphicFramePr>
        <p:xfrm>
          <a:off x="827584" y="980728"/>
          <a:ext cx="7416825" cy="5765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12368"/>
                <a:gridCol w="1368152"/>
                <a:gridCol w="1368152"/>
                <a:gridCol w="632634"/>
                <a:gridCol w="735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РФ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2 146 200,00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2 146 200,00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57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>
                          <a:srgbClr val="94C600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D2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2 146 200,00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2 146 200,00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231 100,00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231 100,00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231 100,00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231 100,00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Иные межбюджетные трансферты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10 526700,00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10 516 853,17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81,6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12 904 200,00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12 894 353,17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99,9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815734"/>
              </p:ext>
            </p:extLst>
          </p:nvPr>
        </p:nvGraphicFramePr>
        <p:xfrm>
          <a:off x="1042988" y="1989138"/>
          <a:ext cx="6777037" cy="38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839181"/>
              </p:ext>
            </p:extLst>
          </p:nvPr>
        </p:nvGraphicFramePr>
        <p:xfrm>
          <a:off x="1475656" y="2204864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доходов в бюджет поселения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25394"/>
              </p:ext>
            </p:extLst>
          </p:nvPr>
        </p:nvGraphicFramePr>
        <p:xfrm>
          <a:off x="1042988" y="2060848"/>
          <a:ext cx="67770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4. Расходы</a:t>
            </a:r>
            <a:endParaRPr lang="ru-RU" dirty="0"/>
          </a:p>
        </p:txBody>
      </p:sp>
      <p:pic>
        <p:nvPicPr>
          <p:cNvPr id="4101" name="Picture 5" descr="http://profvesti.org/wp-content/uploads/2011/09/1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005529"/>
            <a:ext cx="4183967" cy="42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Осуществление расходов по разделам и подразделам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352804"/>
              </p:ext>
            </p:extLst>
          </p:nvPr>
        </p:nvGraphicFramePr>
        <p:xfrm>
          <a:off x="827584" y="1556792"/>
          <a:ext cx="7920880" cy="633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42"/>
                <a:gridCol w="2574674"/>
                <a:gridCol w="1375500"/>
                <a:gridCol w="1315248"/>
                <a:gridCol w="936104"/>
                <a:gridCol w="100811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</a:t>
                      </a:r>
                      <a:r>
                        <a:rPr lang="ru-RU" sz="1400" dirty="0" err="1" smtClean="0"/>
                        <a:t>исполне-ния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Расходы на администрацию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</a:t>
                      </a:r>
                      <a:r>
                        <a:rPr lang="ru-RU" sz="1500" dirty="0" smtClean="0"/>
                        <a:t>640 800,00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</a:t>
                      </a:r>
                      <a:r>
                        <a:rPr lang="ru-RU" sz="1500" dirty="0" smtClean="0"/>
                        <a:t>539 084,27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98,2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21,2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Резервный фонд главы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168 400,00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168 077,00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231 100,00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231 100,00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6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0309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0310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50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50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Осуществление расходов по разделам и подразделам(продолжение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423606"/>
              </p:ext>
            </p:extLst>
          </p:nvPr>
        </p:nvGraphicFramePr>
        <p:xfrm>
          <a:off x="683568" y="1772816"/>
          <a:ext cx="7992888" cy="549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114"/>
                <a:gridCol w="2747969"/>
                <a:gridCol w="1468082"/>
                <a:gridCol w="1433547"/>
                <a:gridCol w="768575"/>
                <a:gridCol w="815601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1 318 100,00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1 317 470,17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0412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46 000,00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46 000,00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433 900,00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424 685,00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97,9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2 418 200,00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</a:t>
                      </a:r>
                      <a:r>
                        <a:rPr lang="ru-RU" sz="1500" dirty="0" smtClean="0"/>
                        <a:t>416 226,47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0705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25 800,00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25 703,00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15 488 000,00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15 487 998,00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59,4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302 000,00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301 944,54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Физкультура и спорт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64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64 000,00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26 241 300,00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/>
                        <a:t>26 077 268,45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99,4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Распределение расходов </a:t>
            </a:r>
            <a:r>
              <a:rPr lang="ru-RU" sz="2800" b="1" dirty="0"/>
              <a:t>по разделам и подразделам</a:t>
            </a:r>
            <a:r>
              <a:rPr lang="ru-RU" sz="2800" b="1" dirty="0" smtClean="0"/>
              <a:t> за </a:t>
            </a:r>
            <a:r>
              <a:rPr lang="ru-RU" sz="2800" b="1" dirty="0" smtClean="0"/>
              <a:t>2020 </a:t>
            </a:r>
            <a:r>
              <a:rPr lang="ru-RU" sz="2800" b="1" dirty="0" smtClean="0"/>
              <a:t>год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48830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10250"/>
              </p:ext>
            </p:extLst>
          </p:nvPr>
        </p:nvGraphicFramePr>
        <p:xfrm>
          <a:off x="251520" y="2060848"/>
          <a:ext cx="8640958" cy="605431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515096"/>
                <a:gridCol w="593594"/>
                <a:gridCol w="1144152"/>
                <a:gridCol w="1243964"/>
                <a:gridCol w="1144152"/>
              </a:tblGrid>
              <a:tr h="37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«Управление муниципальными финансами»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</a:t>
                      </a:r>
                      <a:r>
                        <a:rPr lang="ru-RU" sz="1500" dirty="0" smtClean="0">
                          <a:effectLst/>
                        </a:rPr>
                        <a:t>679,1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</a:t>
                      </a:r>
                      <a:r>
                        <a:rPr lang="ru-RU" sz="1500" dirty="0" smtClean="0">
                          <a:effectLst/>
                        </a:rPr>
                        <a:t>577,3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98,2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«Обеспечение пожарной безопасности и безопасности людей на водных объектах, профилактика терроризма и экстремизма на территории Киселевского сельского поселения»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«Муниципальная политика»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416,7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416,3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1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транспортной системы»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1 318,1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1 317,5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«Благоустройство территории и обеспечение качественными </a:t>
                      </a:r>
                      <a:r>
                        <a:rPr lang="ru-RU" sz="1500" b="0" dirty="0" err="1" smtClean="0">
                          <a:effectLst/>
                        </a:rPr>
                        <a:t>жилищно</a:t>
                      </a:r>
                      <a:r>
                        <a:rPr lang="ru-RU" sz="1500" b="0" dirty="0" smtClean="0">
                          <a:effectLst/>
                        </a:rPr>
                        <a:t> - коммунальными услугами»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2 852,1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 </a:t>
                      </a:r>
                      <a:r>
                        <a:rPr lang="ru-RU" sz="1500" dirty="0" smtClean="0">
                          <a:effectLst/>
                        </a:rPr>
                        <a:t>840,9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культуры, физической культуры и спорта»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15 488,0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15 488,0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ВСЕГО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25 814,0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25 700,0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99,6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6760148"/>
              </p:ext>
            </p:extLst>
          </p:nvPr>
        </p:nvGraphicFramePr>
        <p:xfrm>
          <a:off x="755576" y="1124744"/>
          <a:ext cx="8208912" cy="605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59632" y="47667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программным расходам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 flipV="1">
            <a:off x="611560" y="6453335"/>
            <a:ext cx="8208912" cy="45719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7RBMiW1jok2rXb8hoTkKZEEcE6ohYsxU9R9o0EhZlqE9i9Wo5Z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575" y="4538258"/>
            <a:ext cx="2819882" cy="20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65.mindmix.ru/48/11/61148/31/865431/40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10" y="188640"/>
            <a:ext cx="2952328" cy="2952328"/>
          </a:xfrm>
          <a:prstGeom prst="rect">
            <a:avLst/>
          </a:prstGeom>
          <a:noFill/>
          <a:extLst/>
        </p:spPr>
      </p:pic>
      <p:sp>
        <p:nvSpPr>
          <p:cNvPr id="3" name="Прямоугольник 2"/>
          <p:cNvSpPr/>
          <p:nvPr/>
        </p:nvSpPr>
        <p:spPr>
          <a:xfrm>
            <a:off x="2504674" y="3297758"/>
            <a:ext cx="4846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/>
            <a:r>
              <a:rPr lang="ru-RU" dirty="0" smtClean="0"/>
              <a:t>Основные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7"/>
            <a:ext cx="7168840" cy="431400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 algn="just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Киселевского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Красносулинского района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решением Собрания депутатов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от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23.12.2019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год в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34 991,0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 расходам 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34 991,0 тыс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8580" indent="0"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Уточненный план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составляет по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26 391,8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по расходам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26 241,3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Профицит бюджета на 01 января 2021 г. на счете поселения в размере 1 864,8 тыс. рублей.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исполнен в 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26 481,0 тыс.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100,3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планового показателя; исполнение по расходам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26 077,3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99,4 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плана. </a:t>
            </a:r>
          </a:p>
        </p:txBody>
      </p:sp>
      <p:pic>
        <p:nvPicPr>
          <p:cNvPr id="2051" name="Picture 3" descr="C:\Program Files (x86)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26782"/>
            <a:ext cx="4219575" cy="5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/>
          </a:bodyPr>
          <a:lstStyle/>
          <a:p>
            <a:r>
              <a:rPr lang="ru-RU" dirty="0" smtClean="0"/>
              <a:t>1. Налоговые доходы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Киселевского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(налог в связи с применением УСН, единый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лиц,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налог)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365104"/>
            <a:ext cx="2764266" cy="20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58" y="4373086"/>
            <a:ext cx="3002793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6" y="4587171"/>
            <a:ext cx="2331132" cy="15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4571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2020год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130504"/>
              </p:ext>
            </p:extLst>
          </p:nvPr>
        </p:nvGraphicFramePr>
        <p:xfrm>
          <a:off x="1043608" y="908720"/>
          <a:ext cx="6777035" cy="4983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4176"/>
                <a:gridCol w="1944216"/>
                <a:gridCol w="1584176"/>
                <a:gridCol w="792088"/>
                <a:gridCol w="87237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исполнения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Удельный вес,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прибыль,</a:t>
                      </a:r>
                      <a:r>
                        <a:rPr lang="ru-RU" sz="1500" b="1" baseline="0" dirty="0" smtClean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6 735 100,00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6 817 815,79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101,2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6 735 100,00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6 817 815,79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101,2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+mn-lt"/>
                          <a:cs typeface="+mn-cs"/>
                        </a:rPr>
                        <a:t>50,2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совокупный доход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1 020 500,00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1 022 527,58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7,5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ЕСХН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1 020 500,00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1 022 527,58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7,5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/>
                        <a:t>5 723 300,00</a:t>
                      </a:r>
                      <a:endParaRPr lang="ru-RU" sz="15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5 737 540,57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100,2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42,3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139 300,00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140 004,72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5 584 000,00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5 597 535,85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41,3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13 487 600,00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13 586 683,94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961013"/>
              </p:ext>
            </p:extLst>
          </p:nvPr>
        </p:nvGraphicFramePr>
        <p:xfrm>
          <a:off x="1043608" y="1340768"/>
          <a:ext cx="7097340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 и возмещение ущерба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669127"/>
            <a:ext cx="2304256" cy="152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zoo-farm.ru/wp-content/uploads/2012/07/kak-vzyat-zemelnyj-uchastok-v-arend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28822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2.ru/uploads/posts/2012-12/1355291163_ynie-brakonier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28822"/>
            <a:ext cx="2413312" cy="18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941756"/>
              </p:ext>
            </p:extLst>
          </p:nvPr>
        </p:nvGraphicFramePr>
        <p:xfrm>
          <a:off x="1619672" y="1628800"/>
          <a:ext cx="6777035" cy="1864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92908"/>
                <a:gridCol w="1224136"/>
                <a:gridCol w="1295524"/>
                <a:gridCol w="936724"/>
                <a:gridCol w="727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Штрафы, зачисляемые в бюджет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8 700,00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8 700,00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8 700,00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8700,0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налоговым и неналоговым доходам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7992888" cy="185395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93861432"/>
              </p:ext>
            </p:extLst>
          </p:nvPr>
        </p:nvGraphicFramePr>
        <p:xfrm>
          <a:off x="683568" y="1397000"/>
          <a:ext cx="7560840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3. Безвозмездные поступления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34143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бюджетам сельских поселений на поддержку мер по обеспечению сбалансированности бюджетов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(из бюджета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2376264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vostey.com/i4/2014/01/09/6dfa3e2ac8926a4360b5a8eb67e673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514" y="4653135"/>
            <a:ext cx="3000335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7266" y="4746145"/>
            <a:ext cx="2232248" cy="148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2856</TotalTime>
  <Words>752</Words>
  <Application>Microsoft Office PowerPoint</Application>
  <PresentationFormat>Экран (4:3)</PresentationFormat>
  <Paragraphs>318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БЮДЖЕТ ДЛЯ ГРАЖДАН</vt:lpstr>
      <vt:lpstr>Основные показатели</vt:lpstr>
      <vt:lpstr>1. Налоговые доходы</vt:lpstr>
      <vt:lpstr>Поступление налоговых доходов 2020год </vt:lpstr>
      <vt:lpstr>Распределение налоговых доходов</vt:lpstr>
      <vt:lpstr>Неналоговые доходы</vt:lpstr>
      <vt:lpstr>Поступление неналоговых доходов 2020год</vt:lpstr>
      <vt:lpstr> </vt:lpstr>
      <vt:lpstr>3. Безвозмездные поступления</vt:lpstr>
      <vt:lpstr>Доходы от безвозмездных  поступлений 2020год</vt:lpstr>
      <vt:lpstr>Распределение безвозмездных поступлений</vt:lpstr>
      <vt:lpstr>Анализ поступления доходов в бюджет поселения за 2020 год  </vt:lpstr>
      <vt:lpstr>4. Расходы</vt:lpstr>
      <vt:lpstr>Осуществление расходов по разделам и подразделам</vt:lpstr>
      <vt:lpstr>Осуществление расходов по разделам и подразделам(продолжение)</vt:lpstr>
      <vt:lpstr>Распределение расходов по разделам и подразделам за 2020 год</vt:lpstr>
      <vt:lpstr>Исполнение программной части бюджета поселения за 2020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383</cp:revision>
  <dcterms:created xsi:type="dcterms:W3CDTF">2014-05-15T13:46:29Z</dcterms:created>
  <dcterms:modified xsi:type="dcterms:W3CDTF">2021-04-15T11:47:01Z</dcterms:modified>
</cp:coreProperties>
</file>