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  <p:sldId id="267" r:id="rId11"/>
    <p:sldId id="269" r:id="rId12"/>
    <p:sldId id="271" r:id="rId13"/>
    <p:sldId id="266" r:id="rId14"/>
    <p:sldId id="268" r:id="rId15"/>
    <p:sldId id="273" r:id="rId16"/>
    <p:sldId id="276" r:id="rId17"/>
    <p:sldId id="277" r:id="rId18"/>
    <p:sldId id="279" r:id="rId19"/>
    <p:sldId id="284" r:id="rId20"/>
    <p:sldId id="283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CC"/>
    <a:srgbClr val="FF00FF"/>
    <a:srgbClr val="3333FF"/>
    <a:srgbClr val="FF9900"/>
    <a:srgbClr val="66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092662884968172E-2"/>
          <c:y val="7.8902877109354952E-2"/>
          <c:w val="0.55067222367816671"/>
          <c:h val="0.814855937880476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2017</c:v>
                </c:pt>
              </c:strCache>
            </c:strRef>
          </c:tx>
          <c:explosion val="5"/>
          <c:dPt>
            <c:idx val="1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44,3</a:t>
                    </a:r>
                    <a:r>
                      <a:rPr lang="en-US" dirty="0" smtClean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47,90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r>
                      <a:rPr lang="en-US" dirty="0" smtClean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ЕСХН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0.443</c:v>
                </c:pt>
                <c:pt idx="1">
                  <c:v>5.2999999999999999E-2</c:v>
                </c:pt>
                <c:pt idx="2">
                  <c:v>2.5000000000000001E-2</c:v>
                </c:pt>
                <c:pt idx="3">
                  <c:v>0.47899999999999998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 2014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ЕСХН</c:v>
                </c:pt>
                <c:pt idx="2">
                  <c:v>Налог на имущество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0117142478731465"/>
          <c:y val="0.12310483100189945"/>
          <c:w val="0.28988156126097953"/>
          <c:h val="0.71278266088271303"/>
        </c:manualLayout>
      </c:layout>
      <c:overlay val="1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доходы </a:t>
            </a:r>
            <a:r>
              <a:rPr lang="ru-RU" dirty="0" smtClean="0"/>
              <a:t>2018</a:t>
            </a:r>
            <a:endParaRPr lang="ru-RU" dirty="0"/>
          </a:p>
        </c:rich>
      </c:tx>
      <c:layout/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2018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5.9373956494556547E-2"/>
                  <c:y val="4.1700799940027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071756727903363E-3"/>
                  <c:y val="5.7860648353395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</c:v>
                </c:pt>
                <c:pt idx="1">
                  <c:v>Штрафы</c:v>
                </c:pt>
                <c:pt idx="2">
                  <c:v>Доходы от продажи материальных и нематериальных активов
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6.0000000000000001E-3</c:v>
                </c:pt>
                <c:pt idx="1">
                  <c:v>8.1000000000000003E-2</c:v>
                </c:pt>
                <c:pt idx="2">
                  <c:v>0.91300000000000003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67849216"/>
        <c:axId val="68217088"/>
        <c:axId val="0"/>
      </c:bar3DChart>
      <c:catAx>
        <c:axId val="6784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68217088"/>
        <c:auto val="1"/>
        <c:lblAlgn val="ctr"/>
        <c:lblOffset val="100"/>
        <c:noMultiLvlLbl val="0"/>
      </c:catAx>
      <c:valAx>
        <c:axId val="68217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7849216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1562125158826775"/>
          <c:y val="0.11174654218846738"/>
          <c:w val="0.3712609212551149"/>
          <c:h val="0.38957247348074087"/>
        </c:manualLayout>
      </c:layout>
      <c:overlay val="0"/>
      <c:txPr>
        <a:bodyPr anchor="t"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5976267187245"/>
          <c:y val="7.1159209799107989E-2"/>
          <c:w val="0.5674723972468666"/>
          <c:h val="0.76713847795072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1.03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1.0309999999999999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1.1160000000000001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1.0069999999999999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1.0289999999999999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Лист1!$I$2</c:f>
              <c:numCache>
                <c:formatCode>0.00%</c:formatCode>
                <c:ptCount val="1"/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Лист1!$J$2</c:f>
              <c:numCache>
                <c:formatCode>0.00%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732800"/>
        <c:axId val="22734336"/>
        <c:axId val="0"/>
      </c:bar3DChart>
      <c:catAx>
        <c:axId val="2273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2734336"/>
        <c:crosses val="autoZero"/>
        <c:auto val="1"/>
        <c:lblAlgn val="ctr"/>
        <c:lblOffset val="100"/>
        <c:noMultiLvlLbl val="0"/>
      </c:catAx>
      <c:valAx>
        <c:axId val="22734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273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874595944365968"/>
          <c:y val="5.2477410896752057E-2"/>
          <c:w val="0.31125404055634032"/>
          <c:h val="0.8332596429443595"/>
        </c:manualLayout>
      </c:layout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589589373645145E-2"/>
          <c:y val="0.22197949334133338"/>
          <c:w val="0.53419909025138879"/>
          <c:h val="0.69971719888211714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74390843668112"/>
          <c:y val="0.18633234608362476"/>
          <c:w val="0.33131706378466003"/>
          <c:h val="0.7710112332069764"/>
        </c:manualLayout>
      </c:layout>
      <c:overlay val="0"/>
      <c:txPr>
        <a:bodyPr anchor="t"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Безвозмездные поступления </a:t>
            </a:r>
            <a:r>
              <a:rPr lang="ru-RU" dirty="0" smtClean="0"/>
              <a:t>2018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2018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иные межбюджетные трансферты</c:v>
                </c:pt>
                <c:pt idx="1">
                  <c:v>субвенции</c:v>
                </c:pt>
                <c:pt idx="2">
                  <c:v>дотации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0.997</c:v>
                </c:pt>
                <c:pt idx="1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3302506685443802"/>
          <c:y val="0.13112372896909974"/>
          <c:w val="0.26697493314556198"/>
          <c:h val="0.65036041893126773"/>
        </c:manualLayout>
      </c:layout>
      <c:overlay val="0"/>
      <c:txPr>
        <a:bodyPr anchor="t"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79462676683075E-2"/>
          <c:y val="0.24111880289163276"/>
          <c:w val="0.39288202204001554"/>
          <c:h val="0.7110713752111836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13.5</c:v>
                </c:pt>
                <c:pt idx="1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2"/>
                <c:pt idx="0">
                  <c:v>План, млн. руб.</c:v>
                </c:pt>
                <c:pt idx="1">
                  <c:v>Факт, млн. руб.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67.900000000000006</c:v>
                </c:pt>
                <c:pt idx="1">
                  <c:v>66.2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5566592"/>
        <c:axId val="85568128"/>
        <c:axId val="34547008"/>
      </c:bar3DChart>
      <c:catAx>
        <c:axId val="85566592"/>
        <c:scaling>
          <c:orientation val="minMax"/>
        </c:scaling>
        <c:delete val="0"/>
        <c:axPos val="b"/>
        <c:majorTickMark val="in"/>
        <c:minorTickMark val="none"/>
        <c:tickLblPos val="high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568128"/>
        <c:crosses val="autoZero"/>
        <c:auto val="1"/>
        <c:lblAlgn val="ctr"/>
        <c:lblOffset val="100"/>
        <c:noMultiLvlLbl val="0"/>
      </c:catAx>
      <c:valAx>
        <c:axId val="85568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566592"/>
        <c:crosses val="autoZero"/>
        <c:crossBetween val="between"/>
      </c:valAx>
      <c:serAx>
        <c:axId val="34547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5568128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%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00FF00"/>
              </a:solidFill>
            </c:spPr>
          </c:dPt>
          <c:dPt>
            <c:idx val="8"/>
            <c:bubble3D val="0"/>
            <c:spPr>
              <a:solidFill>
                <a:srgbClr val="6666FF"/>
              </a:solidFill>
            </c:spPr>
          </c:dPt>
          <c:dPt>
            <c:idx val="9"/>
            <c:bubble3D val="0"/>
            <c:spPr>
              <a:solidFill>
                <a:srgbClr val="CC99FF"/>
              </a:solidFill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27</a:t>
                    </a:r>
                    <a:r>
                      <a:rPr lang="en-US" smtClean="0"/>
                      <a:t>.</a:t>
                    </a:r>
                    <a:r>
                      <a:rPr lang="ru-RU" smtClean="0"/>
                      <a:t>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Лист1!$A$2:$A$16</c:f>
              <c:strCache>
                <c:ptCount val="13"/>
                <c:pt idx="0">
                  <c:v>0104</c:v>
                </c:pt>
                <c:pt idx="1">
                  <c:v>0113</c:v>
                </c:pt>
                <c:pt idx="2">
                  <c:v>0203</c:v>
                </c:pt>
                <c:pt idx="3">
                  <c:v>0309</c:v>
                </c:pt>
                <c:pt idx="4">
                  <c:v>0406</c:v>
                </c:pt>
                <c:pt idx="5">
                  <c:v>0409</c:v>
                </c:pt>
                <c:pt idx="6">
                  <c:v>0502</c:v>
                </c:pt>
                <c:pt idx="7">
                  <c:v>0503</c:v>
                </c:pt>
                <c:pt idx="8">
                  <c:v>0705</c:v>
                </c:pt>
                <c:pt idx="9">
                  <c:v>0801</c:v>
                </c:pt>
                <c:pt idx="10">
                  <c:v>1001</c:v>
                </c:pt>
                <c:pt idx="11">
                  <c:v>1003</c:v>
                </c:pt>
                <c:pt idx="12">
                  <c:v>1101</c:v>
                </c:pt>
              </c:strCache>
            </c:strRef>
          </c:cat>
          <c:val>
            <c:numRef>
              <c:f>Лист1!$B$2:$B$16</c:f>
              <c:numCache>
                <c:formatCode>0.0%</c:formatCode>
                <c:ptCount val="15"/>
                <c:pt idx="0">
                  <c:v>6.8000000000000005E-2</c:v>
                </c:pt>
                <c:pt idx="1">
                  <c:v>3.0000000000000001E-3</c:v>
                </c:pt>
                <c:pt idx="2">
                  <c:v>2E-3</c:v>
                </c:pt>
                <c:pt idx="4">
                  <c:v>1E-3</c:v>
                </c:pt>
                <c:pt idx="5">
                  <c:v>0.81100000000000005</c:v>
                </c:pt>
                <c:pt idx="6">
                  <c:v>8.0000000000000002E-3</c:v>
                </c:pt>
                <c:pt idx="7">
                  <c:v>2.8000000000000001E-2</c:v>
                </c:pt>
                <c:pt idx="9">
                  <c:v>7.2999999999999995E-2</c:v>
                </c:pt>
                <c:pt idx="10">
                  <c:v>4.0000000000000001E-3</c:v>
                </c:pt>
                <c:pt idx="11">
                  <c:v>1E-3</c:v>
                </c:pt>
                <c:pt idx="12">
                  <c:v>1E-3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Лист1!$A$2:$A$16</c:f>
              <c:strCache>
                <c:ptCount val="13"/>
                <c:pt idx="0">
                  <c:v>0104</c:v>
                </c:pt>
                <c:pt idx="1">
                  <c:v>0113</c:v>
                </c:pt>
                <c:pt idx="2">
                  <c:v>0203</c:v>
                </c:pt>
                <c:pt idx="3">
                  <c:v>0309</c:v>
                </c:pt>
                <c:pt idx="4">
                  <c:v>0406</c:v>
                </c:pt>
                <c:pt idx="5">
                  <c:v>0409</c:v>
                </c:pt>
                <c:pt idx="6">
                  <c:v>0502</c:v>
                </c:pt>
                <c:pt idx="7">
                  <c:v>0503</c:v>
                </c:pt>
                <c:pt idx="8">
                  <c:v>0705</c:v>
                </c:pt>
                <c:pt idx="9">
                  <c:v>0801</c:v>
                </c:pt>
                <c:pt idx="10">
                  <c:v>1001</c:v>
                </c:pt>
                <c:pt idx="11">
                  <c:v>1003</c:v>
                </c:pt>
                <c:pt idx="12">
                  <c:v>1101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82053104149394"/>
          <c:y val="4.3283083006694645E-2"/>
          <c:w val="0.13146615412201362"/>
          <c:h val="0.8397222241492940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06198914406339"/>
          <c:y val="4.2593473259385901E-2"/>
          <c:w val="0.49660975169425631"/>
          <c:h val="0.7671384779507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 МП «Управление муниципальными финансами»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0.99399999999999999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02 - МП «ГО ЧС»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0.98099999999999998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03 - МП«Муниципальная политика»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0.97399999999999998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04 - МП«Развитие транспортной системы»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0.97499999999999998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05 - МП«Благоустройство территории»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0.99199999999999999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06 - МП«Развитие культуры»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0.998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07 - МП «Развитие физической культуры и спорта»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  <c:pt idx="0">
                  <c:v>0.999</c:v>
                </c:pt>
              </c:numCache>
            </c:numRef>
          </c:val>
        </c:ser>
        <c:ser>
          <c:idx val="8"/>
          <c:order val="7"/>
          <c:tx>
            <c:strRef>
              <c:f>Лист1!$I$1</c:f>
              <c:strCache>
                <c:ptCount val="1"/>
                <c:pt idx="0">
                  <c:v>09-МП "Профилактика терроризма и экстремизма"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Лист1!$I$2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8"/>
          <c:tx>
            <c:strRef>
              <c:f>Лист1!$J$1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Лист1!$J$2</c:f>
              <c:numCache>
                <c:formatCode>0.00%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62272"/>
        <c:axId val="85863808"/>
      </c:barChart>
      <c:catAx>
        <c:axId val="8586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85863808"/>
        <c:crosses val="autoZero"/>
        <c:auto val="1"/>
        <c:lblAlgn val="ctr"/>
        <c:lblOffset val="100"/>
        <c:noMultiLvlLbl val="0"/>
      </c:catAx>
      <c:valAx>
        <c:axId val="858638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5862272"/>
        <c:crosses val="autoZero"/>
        <c:crossBetween val="between"/>
      </c:valAx>
    </c:plotArea>
    <c:legend>
      <c:legendPos val="r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63794032631851827"/>
          <c:y val="2.2398639960386168E-2"/>
          <c:w val="0.3527770793498578"/>
          <c:h val="0.78658940911792452"/>
        </c:manualLayout>
      </c:layout>
      <c:overlay val="0"/>
      <c:spPr>
        <a:ln w="6350"/>
      </c:sp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0.29751</cdr:x>
      <cdr:y>0.27922</cdr:y>
    </cdr:from>
    <cdr:to>
      <cdr:x>0.43244</cdr:x>
      <cdr:y>0.53985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080120"/>
          <a:ext cx="914426" cy="1008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ru/url?sa=i&amp;rct=j&amp;q=&amp;esrc=s&amp;source=images&amp;cd=&amp;cad=rja&amp;uact=8&amp;docid=UInUUnjX2kUnSM&amp;tbnid=Ejygf_zBRRoKmM:&amp;ved=0CAUQjRw&amp;url=http://novostey.com/business/news570462.html&amp;ei=RBl1U4ntO6fa4QTaioGADw&amp;bvm=bv.66917471,d.bGE&amp;psig=AFQjCNH88JS4gJpunidHdV3z0ROJu4wWjQ&amp;ust=140026949080755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ru/url?sa=i&amp;source=images&amp;cd=&amp;cad=rja&amp;uact=8&amp;docid=PPZwBVkwuGCsoM&amp;tbnid=w-zVD3iKLYBC6M&amp;ved=0CAgQjRw&amp;url=http://ru.depositphotos.com/28734353/stock-illustration-female-emoticon-waving-hello.html&amp;ei=vBXBU53vH6O7ygP96IGgDA&amp;psig=AFQjCNHGfz1mZwhVLKbL-G6nQH7yn0tF9g&amp;ust=140524934059073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google.ru/url?sa=i&amp;rct=j&amp;q=&amp;esrc=s&amp;source=images&amp;cd=&amp;cad=rja&amp;uact=8&amp;docid=dZwKyHr5O0c_6M&amp;tbnid=C_8wjlBcdikcBM:&amp;ved=0CAUQjRw&amp;url=http://mary123.mindmix.ru/&amp;ei=ERfBU9b1L8iAywOWzYD4Aw&amp;bvm=bv.70810081,d.bGQ&amp;psig=AFQjCNFrU5G6WHov64CzRv0WepXWSCxNJw&amp;ust=140524950171361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docid=H1HuRebhBcQTMM&amp;tbnid=I6BZUOWpo8I9mM:&amp;ved=0CAUQjRw&amp;url=http://zoo-farm.ru/page/10/&amp;ei=wwp1U4CmEq3Q4QTQ14D4DA&amp;bvm=bv.66917471,d.bGE&amp;psig=AFQjCNEpS9ZbQpF_XhFXI_Pp_q8cjDlAPQ&amp;ust=1400265755622362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url?sa=i&amp;rct=j&amp;q=&amp;esrc=s&amp;source=images&amp;cd=&amp;cad=rja&amp;uact=8&amp;docid=xa5Il0SqaDCgoM&amp;tbnid=SKp-DNgtVxy4lM:&amp;ved=0CAUQjRw&amp;url=http://go32.ru/news/incidents/4683-rybalka-na-desne-oboshlas-yunym-brakoneram-solidnym-shtrafom.html&amp;ei=gAt1U9DzIurm4QTBmIHoDw&amp;bvm=bv.66917471,d.bGE&amp;psig=AFQjCNE8W5krL_3d41w2ymWpvGY2be4NTw&amp;ust=1400265943935526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8198728" cy="1328168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8052450" cy="18246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Отчет об исполнении бюджета Киселевского сельского поселения </a:t>
            </a:r>
            <a:r>
              <a:rPr lang="ru-RU" sz="2000" b="1" dirty="0" err="1" smtClean="0"/>
              <a:t>Красносулинского</a:t>
            </a:r>
            <a:r>
              <a:rPr lang="ru-RU" sz="2000" b="1" dirty="0" smtClean="0"/>
              <a:t> района </a:t>
            </a:r>
          </a:p>
          <a:p>
            <a:pPr algn="ctr"/>
            <a:r>
              <a:rPr lang="ru-RU" sz="2000" b="1" dirty="0" smtClean="0"/>
              <a:t>за  </a:t>
            </a:r>
            <a:r>
              <a:rPr lang="ru-RU" sz="2000" b="1" dirty="0" smtClean="0"/>
              <a:t>2018 </a:t>
            </a:r>
            <a:r>
              <a:rPr lang="ru-RU" sz="2000" b="1" dirty="0" smtClean="0"/>
              <a:t>год</a:t>
            </a:r>
            <a:endParaRPr lang="ru-RU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548680"/>
            <a:ext cx="36724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3. Безвозмездные поступления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78763"/>
            <a:ext cx="6777317" cy="34143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безвозмездных поступлений состоят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поступлений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бюджетам сельских поселений на поддержку мер по обеспечению сбалансированности бюджетов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(из бюджета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2376264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ovostey.com/i4/2014/01/09/6dfa3e2ac8926a4360b5a8eb67e673f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514" y="4653135"/>
            <a:ext cx="3000335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7266" y="4746145"/>
            <a:ext cx="2232248" cy="148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36004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712753"/>
              </p:ext>
            </p:extLst>
          </p:nvPr>
        </p:nvGraphicFramePr>
        <p:xfrm>
          <a:off x="827584" y="980728"/>
          <a:ext cx="7416825" cy="5765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12368"/>
                <a:gridCol w="1296144"/>
                <a:gridCol w="1337850"/>
                <a:gridCol w="734944"/>
                <a:gridCol w="735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РФ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57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>
                          <a:srgbClr val="94C600"/>
                        </a:buClr>
                        <a:buSzPct val="80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D2D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192 700,00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192 700,00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192 700,00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192 700,00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Иные межбюджетные трансферты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67 655 100,00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66 016 454,07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97,6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67 872 100,00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66 233 454,07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97,6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</a:t>
            </a: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815734"/>
              </p:ext>
            </p:extLst>
          </p:nvPr>
        </p:nvGraphicFramePr>
        <p:xfrm>
          <a:off x="1042988" y="1989138"/>
          <a:ext cx="6777037" cy="384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473063"/>
              </p:ext>
            </p:extLst>
          </p:nvPr>
        </p:nvGraphicFramePr>
        <p:xfrm>
          <a:off x="1475656" y="2204864"/>
          <a:ext cx="6777037" cy="38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доходов в бюджет поселения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478977"/>
              </p:ext>
            </p:extLst>
          </p:nvPr>
        </p:nvGraphicFramePr>
        <p:xfrm>
          <a:off x="1042988" y="2060848"/>
          <a:ext cx="67770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4515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4. Расходы</a:t>
            </a:r>
            <a:endParaRPr lang="ru-RU" dirty="0"/>
          </a:p>
        </p:txBody>
      </p:sp>
      <p:pic>
        <p:nvPicPr>
          <p:cNvPr id="4101" name="Picture 5" descr="http://profvesti.org/wp-content/uploads/2011/09/1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005529"/>
            <a:ext cx="4183967" cy="42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Осуществление расходов по разделам и подразделам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32345"/>
              </p:ext>
            </p:extLst>
          </p:nvPr>
        </p:nvGraphicFramePr>
        <p:xfrm>
          <a:off x="827584" y="1556792"/>
          <a:ext cx="7920880" cy="464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42"/>
                <a:gridCol w="2574674"/>
                <a:gridCol w="1375500"/>
                <a:gridCol w="1315248"/>
                <a:gridCol w="936104"/>
                <a:gridCol w="100811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</a:t>
                      </a:r>
                      <a:r>
                        <a:rPr lang="ru-RU" sz="1400" dirty="0" err="1" smtClean="0"/>
                        <a:t>исполне-ния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Расходы на администрацию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</a:t>
                      </a:r>
                      <a:r>
                        <a:rPr lang="ru-RU" sz="1500" dirty="0" smtClean="0"/>
                        <a:t>455 </a:t>
                      </a:r>
                      <a:r>
                        <a:rPr lang="ru-RU" sz="1500" dirty="0" smtClean="0"/>
                        <a:t>600,00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</a:t>
                      </a:r>
                      <a:r>
                        <a:rPr lang="ru-RU" sz="1500" dirty="0" smtClean="0"/>
                        <a:t>425 178,05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Резервный фонд главы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20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252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240 691,87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95,5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192 700,00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192 700,00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0309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9 800,00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9 710,00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Осуществление расходов по разделам и подразделам(продолжение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295106"/>
              </p:ext>
            </p:extLst>
          </p:nvPr>
        </p:nvGraphicFramePr>
        <p:xfrm>
          <a:off x="683568" y="1772816"/>
          <a:ext cx="7992888" cy="609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114"/>
                <a:gridCol w="2747969"/>
                <a:gridCol w="1468082"/>
                <a:gridCol w="1433547"/>
                <a:gridCol w="768575"/>
                <a:gridCol w="815601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0406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Водное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112 000,00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111 360,00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65 888 100,00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64 269 374,84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97,5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81,1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610 749,00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601 442,23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98,5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2 249 000,00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2 235 507,81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0705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18 800,00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18 716,00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</a:t>
                      </a:r>
                      <a:r>
                        <a:rPr lang="ru-RU" sz="1500" dirty="0" smtClean="0"/>
                        <a:t>807 100,00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</a:t>
                      </a:r>
                      <a:r>
                        <a:rPr lang="ru-RU" sz="1500" dirty="0" smtClean="0"/>
                        <a:t>796 019,41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293 700,00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293 607,82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Социальное обеспечение</a:t>
                      </a:r>
                      <a:r>
                        <a:rPr lang="ru-RU" sz="1500" baseline="0" dirty="0" smtClean="0">
                          <a:latin typeface="+mn-lt"/>
                          <a:cs typeface="Times New Roman" panose="02020603050405020304" pitchFamily="18" charset="0"/>
                        </a:rPr>
                        <a:t> населения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60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60 </a:t>
                      </a:r>
                      <a:r>
                        <a:rPr lang="ru-RU" sz="1500" dirty="0" smtClean="0"/>
                        <a:t>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1101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Физкультура и спорт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27 700,00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27 680,00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80 997 749,00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/>
                        <a:t>79 281 981,21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97,9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Распределение расходов </a:t>
            </a:r>
            <a:r>
              <a:rPr lang="ru-RU" sz="2800" b="1" dirty="0"/>
              <a:t>по разделам и подразделам</a:t>
            </a:r>
            <a:r>
              <a:rPr lang="ru-RU" sz="2800" b="1" dirty="0" smtClean="0"/>
              <a:t> за </a:t>
            </a:r>
            <a:r>
              <a:rPr lang="ru-RU" sz="2800" b="1" dirty="0" smtClean="0"/>
              <a:t>2018 </a:t>
            </a:r>
            <a:r>
              <a:rPr lang="ru-RU" sz="2800" b="1" dirty="0" smtClean="0"/>
              <a:t>год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19653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2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 anchor="t"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545318"/>
              </p:ext>
            </p:extLst>
          </p:nvPr>
        </p:nvGraphicFramePr>
        <p:xfrm>
          <a:off x="755576" y="1772816"/>
          <a:ext cx="7992888" cy="52578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76464"/>
                <a:gridCol w="549075"/>
                <a:gridCol w="1058341"/>
                <a:gridCol w="1150667"/>
                <a:gridCol w="1058341"/>
              </a:tblGrid>
              <a:tr h="496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 </a:t>
                      </a:r>
                      <a:r>
                        <a:rPr lang="ru-RU" sz="1500" dirty="0" err="1" smtClean="0">
                          <a:effectLst/>
                        </a:rPr>
                        <a:t>пр</a:t>
                      </a:r>
                      <a:r>
                        <a:rPr lang="ru-RU" sz="1500" dirty="0" smtClean="0">
                          <a:effectLst/>
                        </a:rPr>
                        <a:t>-мы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«Управление муниципальными финансами»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 </a:t>
                      </a:r>
                      <a:r>
                        <a:rPr lang="ru-RU" sz="1500" dirty="0" smtClean="0">
                          <a:effectLst/>
                        </a:rPr>
                        <a:t>463,4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 </a:t>
                      </a:r>
                      <a:r>
                        <a:rPr lang="ru-RU" sz="1500" dirty="0" smtClean="0">
                          <a:effectLst/>
                        </a:rPr>
                        <a:t>432,9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4,7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98,1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«Муниципальная политика»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450,0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438,2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97,4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1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транспортной системы»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65 888,1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64 269,4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97,5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«Благоустройство территории и обеспечение качественными </a:t>
                      </a:r>
                      <a:r>
                        <a:rPr lang="ru-RU" sz="1500" b="0" dirty="0" err="1" smtClean="0">
                          <a:effectLst/>
                        </a:rPr>
                        <a:t>жилищно</a:t>
                      </a:r>
                      <a:r>
                        <a:rPr lang="ru-RU" sz="1500" b="0" dirty="0" smtClean="0">
                          <a:effectLst/>
                        </a:rPr>
                        <a:t> коммунальными услугами»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 </a:t>
                      </a:r>
                      <a:r>
                        <a:rPr lang="ru-RU" sz="1500" dirty="0" smtClean="0">
                          <a:effectLst/>
                        </a:rPr>
                        <a:t>859,8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 </a:t>
                      </a:r>
                      <a:r>
                        <a:rPr lang="ru-RU" sz="1500" dirty="0" smtClean="0">
                          <a:effectLst/>
                        </a:rPr>
                        <a:t>837,0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культуры»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</a:t>
                      </a:r>
                      <a:r>
                        <a:rPr lang="ru-RU" sz="1500" baseline="0" dirty="0" smtClean="0">
                          <a:effectLst/>
                        </a:rPr>
                        <a:t> </a:t>
                      </a:r>
                      <a:r>
                        <a:rPr lang="ru-RU" sz="1500" baseline="0" dirty="0" smtClean="0">
                          <a:effectLst/>
                        </a:rPr>
                        <a:t>807</a:t>
                      </a:r>
                      <a:r>
                        <a:rPr lang="ru-RU" sz="1500" dirty="0" smtClean="0">
                          <a:effectLst/>
                        </a:rPr>
                        <a:t>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 </a:t>
                      </a:r>
                      <a:r>
                        <a:rPr lang="ru-RU" sz="1500" dirty="0" smtClean="0">
                          <a:effectLst/>
                        </a:rPr>
                        <a:t>796,0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21374"/>
              </p:ext>
            </p:extLst>
          </p:nvPr>
        </p:nvGraphicFramePr>
        <p:xfrm>
          <a:off x="868211" y="1643688"/>
          <a:ext cx="7992888" cy="302357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35837"/>
                <a:gridCol w="589702"/>
                <a:gridCol w="1058341"/>
                <a:gridCol w="1150667"/>
                <a:gridCol w="1058341"/>
              </a:tblGrid>
              <a:tr h="496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 </a:t>
                      </a:r>
                      <a:r>
                        <a:rPr lang="ru-RU" sz="1500" dirty="0" err="1" smtClean="0">
                          <a:effectLst/>
                        </a:rPr>
                        <a:t>пр</a:t>
                      </a:r>
                      <a:r>
                        <a:rPr lang="ru-RU" sz="1500" dirty="0" smtClean="0">
                          <a:effectLst/>
                        </a:rPr>
                        <a:t>-мы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508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физической культуры и спорта»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27,7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27,7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Киселевского сельского поселения «Профилактика терроризма и экстремизма»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09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5,0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50897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ВСЕГО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80 505,9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78 810,8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97,9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476672"/>
            <a:ext cx="7498080" cy="1143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889168"/>
          </a:xfrm>
        </p:spPr>
        <p:txBody>
          <a:bodyPr/>
          <a:lstStyle/>
          <a:p>
            <a:pPr algn="ctr"/>
            <a:r>
              <a:rPr lang="ru-RU" dirty="0" smtClean="0"/>
              <a:t>Основные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7"/>
            <a:ext cx="7168840" cy="431400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 algn="just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Киселевского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Красносулинского района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решением Собрания депутатов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от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26.12.2017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в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15 713,1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по расходам на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15 713,1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8580" indent="0" algn="just"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Уточненный план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составляет по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81 762,0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по расходам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80 997,8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января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на счете поселения в размере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3 213,3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исполнен в 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80 404,4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98,3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планового показателя; исполнение по расходам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79 282,0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97,9 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плана. </a:t>
            </a:r>
          </a:p>
        </p:txBody>
      </p:sp>
      <p:pic>
        <p:nvPicPr>
          <p:cNvPr id="2051" name="Picture 3" descr="C:\Program Files (x86)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26782"/>
            <a:ext cx="4219575" cy="5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3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89659590"/>
              </p:ext>
            </p:extLst>
          </p:nvPr>
        </p:nvGraphicFramePr>
        <p:xfrm>
          <a:off x="755576" y="1124744"/>
          <a:ext cx="8208912" cy="605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59632" y="47667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программным расходам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 flipV="1">
            <a:off x="611560" y="6453335"/>
            <a:ext cx="8208912" cy="45719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7RBMiW1jok2rXb8hoTkKZEEcE6ohYsxU9R9o0EhZlqE9i9Wo5Z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575" y="4538258"/>
            <a:ext cx="2819882" cy="20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65.mindmix.ru/48/11/61148/31/865431/40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10" y="188640"/>
            <a:ext cx="2952328" cy="2952328"/>
          </a:xfrm>
          <a:prstGeom prst="rect">
            <a:avLst/>
          </a:prstGeom>
          <a:noFill/>
          <a:extLst/>
        </p:spPr>
      </p:pic>
      <p:sp>
        <p:nvSpPr>
          <p:cNvPr id="3" name="Прямоугольник 2"/>
          <p:cNvSpPr/>
          <p:nvPr/>
        </p:nvSpPr>
        <p:spPr>
          <a:xfrm>
            <a:off x="2504674" y="3297758"/>
            <a:ext cx="4846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155" y="2480122"/>
            <a:ext cx="335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>
            <a:normAutofit/>
          </a:bodyPr>
          <a:lstStyle/>
          <a:p>
            <a:r>
              <a:rPr lang="ru-RU" dirty="0" smtClean="0"/>
              <a:t>1. Налоговые доходы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Киселевского сельского 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совокупный доход (налог в связи с применением УСН, единый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лиц,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налог)</a:t>
            </a:r>
            <a:endParaRPr lang="ru-RU" sz="1600" dirty="0" smtClean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365104"/>
            <a:ext cx="2764266" cy="20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958" y="4373086"/>
            <a:ext cx="3002793" cy="19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26" y="4587171"/>
            <a:ext cx="2331132" cy="15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45712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2018год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318458"/>
              </p:ext>
            </p:extLst>
          </p:nvPr>
        </p:nvGraphicFramePr>
        <p:xfrm>
          <a:off x="1043608" y="908720"/>
          <a:ext cx="6777035" cy="4983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84176"/>
                <a:gridCol w="1944216"/>
                <a:gridCol w="1584176"/>
                <a:gridCol w="792088"/>
                <a:gridCol w="872379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План,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Факт,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% исполнения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Удельный вес, 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прибыль,</a:t>
                      </a:r>
                      <a:r>
                        <a:rPr lang="ru-RU" sz="1500" b="1" baseline="0" dirty="0" smtClean="0"/>
                        <a:t> доходы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 </a:t>
                      </a:r>
                      <a:r>
                        <a:rPr lang="ru-RU" sz="1500" b="1" dirty="0" smtClean="0"/>
                        <a:t>924 600,00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6 103 148,54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44,3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НДФЛ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 </a:t>
                      </a:r>
                      <a:r>
                        <a:rPr lang="ru-RU" sz="1500" b="1" dirty="0" smtClean="0"/>
                        <a:t>924 600,00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6 103 148,54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+mn-lt"/>
                          <a:cs typeface="+mn-cs"/>
                        </a:rPr>
                        <a:t>44,3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4428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совокупный доход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709 000,00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730 808,29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103,1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5,3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ЕСХН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709 000,00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+mn-lt"/>
                          <a:cs typeface="+mn-cs"/>
                        </a:rPr>
                        <a:t>730 808,29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103,1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5,3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Налоги на имущество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 smtClean="0"/>
                        <a:t>6 </a:t>
                      </a:r>
                      <a:r>
                        <a:rPr lang="ru-RU" sz="1500" b="1" i="0" dirty="0" smtClean="0"/>
                        <a:t>865 </a:t>
                      </a:r>
                      <a:r>
                        <a:rPr lang="ru-RU" sz="1500" b="1" i="0" dirty="0" smtClean="0"/>
                        <a:t>000,00</a:t>
                      </a:r>
                      <a:endParaRPr lang="ru-RU" sz="15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6 </a:t>
                      </a:r>
                      <a:r>
                        <a:rPr lang="ru-RU" sz="1500" b="1" i="0" dirty="0" smtClean="0"/>
                        <a:t>944 716,89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101,2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50,4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налог на имущество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305 000,00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340 382,03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111,6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2,5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земельный налог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 </a:t>
                      </a:r>
                      <a:r>
                        <a:rPr lang="ru-RU" sz="1400" dirty="0" smtClean="0"/>
                        <a:t>560 000,00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 </a:t>
                      </a:r>
                      <a:r>
                        <a:rPr lang="ru-RU" sz="1400" dirty="0" smtClean="0"/>
                        <a:t>604 334,86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100,7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47,9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13 498 600,00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13 778 673,72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102,1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032254"/>
              </p:ext>
            </p:extLst>
          </p:nvPr>
        </p:nvGraphicFramePr>
        <p:xfrm>
          <a:off x="1043608" y="1340768"/>
          <a:ext cx="7097340" cy="46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37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действий,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(арендная плата за земельные участки)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штрафы, санкции и возмещение ущерба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669127"/>
            <a:ext cx="2304256" cy="152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zoo-farm.ru/wp-content/uploads/2012/07/kak-vzyat-zemelnyj-uchastok-v-arend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28822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o32.ru/uploads/posts/2012-12/1355291163_ynie-brakonier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28822"/>
            <a:ext cx="2413312" cy="180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492853"/>
              </p:ext>
            </p:extLst>
          </p:nvPr>
        </p:nvGraphicFramePr>
        <p:xfrm>
          <a:off x="1619672" y="1628800"/>
          <a:ext cx="6777035" cy="3662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92908"/>
                <a:gridCol w="1224136"/>
                <a:gridCol w="1295524"/>
                <a:gridCol w="936724"/>
                <a:gridCol w="727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2 600,00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2 662,00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102,4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0,6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продажи материальных и нематериальных активов</a:t>
                      </a:r>
                      <a:endParaRPr kumimoji="0" lang="ru-RU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358 000,00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358 048,00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Штрафы, зачисляемые в бюджет поселения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30 700,00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31 600,00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102,9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8,1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391 300,00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392 310,00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100,3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3490" y="1027664"/>
            <a:ext cx="7024744" cy="60113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неналоговых доходов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131372"/>
              </p:ext>
            </p:extLst>
          </p:nvPr>
        </p:nvGraphicFramePr>
        <p:xfrm>
          <a:off x="1043490" y="1988840"/>
          <a:ext cx="6777037" cy="38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7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налоговым и неналоговым доходам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653136"/>
            <a:ext cx="7992888" cy="185395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83307617"/>
              </p:ext>
            </p:extLst>
          </p:nvPr>
        </p:nvGraphicFramePr>
        <p:xfrm>
          <a:off x="683568" y="1397000"/>
          <a:ext cx="7560840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2593</TotalTime>
  <Words>798</Words>
  <Application>Microsoft Office PowerPoint</Application>
  <PresentationFormat>Экран (4:3)</PresentationFormat>
  <Paragraphs>341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БЮДЖЕТ ДЛЯ ГРАЖДАН</vt:lpstr>
      <vt:lpstr>Основные показатели</vt:lpstr>
      <vt:lpstr>1. Налоговые доходы</vt:lpstr>
      <vt:lpstr>Поступление налоговых доходов 2018год </vt:lpstr>
      <vt:lpstr>Распределение налоговых доходов</vt:lpstr>
      <vt:lpstr>Презентация PowerPoint</vt:lpstr>
      <vt:lpstr>Поступление неналоговых доходов 2018год</vt:lpstr>
      <vt:lpstr>Презентация PowerPoint</vt:lpstr>
      <vt:lpstr> </vt:lpstr>
      <vt:lpstr>3. Безвозмездные поступления</vt:lpstr>
      <vt:lpstr>Доходы от безвозмездных  поступлений 2018год</vt:lpstr>
      <vt:lpstr>Распределение безвозмездных поступлений</vt:lpstr>
      <vt:lpstr>Анализ поступления доходов в бюджет поселения за 2018 год  </vt:lpstr>
      <vt:lpstr>4. Расходы</vt:lpstr>
      <vt:lpstr>Осуществление расходов по разделам и подразделам</vt:lpstr>
      <vt:lpstr>Осуществление расходов по разделам и подразделам(продолжение)</vt:lpstr>
      <vt:lpstr>Распределение расходов по разделам и подразделам за 2018 год</vt:lpstr>
      <vt:lpstr>Исполнение программной части бюджета поселения за 2018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344</cp:revision>
  <dcterms:created xsi:type="dcterms:W3CDTF">2014-05-15T13:46:29Z</dcterms:created>
  <dcterms:modified xsi:type="dcterms:W3CDTF">2019-04-19T11:26:53Z</dcterms:modified>
</cp:coreProperties>
</file>